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262" r:id="rId3"/>
    <p:sldId id="263" r:id="rId4"/>
    <p:sldId id="272" r:id="rId5"/>
    <p:sldId id="269" r:id="rId6"/>
    <p:sldId id="270" r:id="rId7"/>
    <p:sldId id="264" r:id="rId8"/>
    <p:sldId id="267" r:id="rId9"/>
    <p:sldId id="279" r:id="rId10"/>
    <p:sldId id="280" r:id="rId11"/>
    <p:sldId id="281" r:id="rId12"/>
    <p:sldId id="283" r:id="rId13"/>
    <p:sldId id="287" r:id="rId14"/>
    <p:sldId id="285" r:id="rId15"/>
    <p:sldId id="293" r:id="rId16"/>
    <p:sldId id="292" r:id="rId1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an &amp; Robin McNall" initials="E&amp;RM" lastIdx="6" clrIdx="0">
    <p:extLst>
      <p:ext uri="{19B8F6BF-5375-455C-9EA6-DF929625EA0E}">
        <p15:presenceInfo xmlns:p15="http://schemas.microsoft.com/office/powerpoint/2012/main" userId="dde5025f1505da0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968"/>
    <a:srgbClr val="0099D2"/>
    <a:srgbClr val="FA9A3C"/>
    <a:srgbClr val="ED1C24"/>
    <a:srgbClr val="A4D4DB"/>
    <a:srgbClr val="F7B736"/>
    <a:srgbClr val="3F80CD"/>
    <a:srgbClr val="D5E0C4"/>
    <a:srgbClr val="10253F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2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90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2568" y="-12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869513205046268E-2"/>
          <c:y val="9.360309258721651E-2"/>
          <c:w val="0.82426097358990746"/>
          <c:h val="0.8855962201711797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15968"/>
            </a:solidFill>
          </c:spPr>
          <c:dPt>
            <c:idx val="0"/>
            <c:bubble3D val="0"/>
            <c:spPr>
              <a:solidFill>
                <a:srgbClr val="215968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802-40B6-823E-43798BD74C0E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F6D-40C7-BC99-6D1A1F3AF3E6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6D-40C7-BC99-6D1A1F3AF3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80"/>
        <c:holeSize val="58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215968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D04-43D0-A067-6BB7BE64C62F}"/>
              </c:ext>
            </c:extLst>
          </c:dPt>
          <c:dPt>
            <c:idx val="1"/>
            <c:invertIfNegative val="0"/>
            <c:bubble3D val="0"/>
            <c:spPr>
              <a:solidFill>
                <a:srgbClr val="215968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D04-43D0-A067-6BB7BE64C62F}"/>
              </c:ext>
            </c:extLst>
          </c:dPt>
          <c:dPt>
            <c:idx val="2"/>
            <c:invertIfNegative val="0"/>
            <c:bubble3D val="0"/>
            <c:spPr>
              <a:solidFill>
                <a:srgbClr val="215968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D04-43D0-A067-6BB7BE64C62F}"/>
              </c:ext>
            </c:extLst>
          </c:dPt>
          <c:dPt>
            <c:idx val="3"/>
            <c:invertIfNegative val="0"/>
            <c:bubble3D val="0"/>
            <c:spPr>
              <a:solidFill>
                <a:srgbClr val="215968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D04-43D0-A067-6BB7BE64C62F}"/>
              </c:ext>
            </c:extLst>
          </c:dPt>
          <c:dPt>
            <c:idx val="4"/>
            <c:invertIfNegative val="0"/>
            <c:bubble3D val="0"/>
            <c:spPr>
              <a:solidFill>
                <a:srgbClr val="215968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D04-43D0-A067-6BB7BE64C62F}"/>
              </c:ext>
            </c:extLst>
          </c:dPt>
          <c:dPt>
            <c:idx val="5"/>
            <c:invertIfNegative val="0"/>
            <c:bubble3D val="0"/>
            <c:spPr>
              <a:solidFill>
                <a:srgbClr val="215968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CD04-43D0-A067-6BB7BE64C62F}"/>
              </c:ext>
            </c:extLst>
          </c:dPt>
          <c:cat>
            <c:strRef>
              <c:f>Sheet1!$A$2:$A$7</c:f>
              <c:strCache>
                <c:ptCount val="6"/>
                <c:pt idx="0">
                  <c:v>Young Hispanic/Latina Females</c:v>
                </c:pt>
                <c:pt idx="1">
                  <c:v>Young White Females</c:v>
                </c:pt>
                <c:pt idx="2">
                  <c:v>Young Black Females</c:v>
                </c:pt>
                <c:pt idx="3">
                  <c:v>Young White Males</c:v>
                </c:pt>
                <c:pt idx="4">
                  <c:v>Young Hispanic/Latino Males</c:v>
                </c:pt>
                <c:pt idx="5">
                  <c:v>Young Black Males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139</c:v>
                </c:pt>
                <c:pt idx="1">
                  <c:v>181</c:v>
                </c:pt>
                <c:pt idx="2">
                  <c:v>626</c:v>
                </c:pt>
                <c:pt idx="3">
                  <c:v>1254</c:v>
                </c:pt>
                <c:pt idx="4">
                  <c:v>1821</c:v>
                </c:pt>
                <c:pt idx="5">
                  <c:v>4002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04-43D0-A067-6BB7BE64C6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"/>
        <c:overlap val="-48"/>
        <c:axId val="210170032"/>
        <c:axId val="210170424"/>
      </c:barChart>
      <c:catAx>
        <c:axId val="210170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503030101060003"/>
                <a:ea typeface="+mn-ea"/>
                <a:cs typeface="+mn-cs"/>
              </a:defRPr>
            </a:pPr>
            <a:endParaRPr lang="en-US"/>
          </a:p>
        </c:txPr>
        <c:crossAx val="210170424"/>
        <c:crosses val="autoZero"/>
        <c:auto val="1"/>
        <c:lblAlgn val="ctr"/>
        <c:lblOffset val="100"/>
        <c:noMultiLvlLbl val="0"/>
      </c:catAx>
      <c:valAx>
        <c:axId val="210170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0170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7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11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11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7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11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11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609638-ACEB-4713-AF68-C770EA24F04A}" type="doc">
      <dgm:prSet loTypeId="urn:microsoft.com/office/officeart/2005/8/layout/hList7" loCatId="list" qsTypeId="urn:microsoft.com/office/officeart/2005/8/quickstyle/simple1" qsCatId="simple" csTypeId="urn:microsoft.com/office/officeart/2005/8/colors/colorful1" csCatId="colorful" phldr="1"/>
      <dgm:spPr/>
    </dgm:pt>
    <dgm:pt modelId="{747983FF-7028-49E4-AC6C-E158176328A1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/>
            <a:t>Sexual Division of Labor</a:t>
          </a:r>
        </a:p>
      </dgm:t>
    </dgm:pt>
    <dgm:pt modelId="{470A1B52-78EF-435A-9755-5F9FC7DF57C5}" type="parTrans" cxnId="{2BDADBCB-1729-4A5D-A550-29E44DCACACB}">
      <dgm:prSet/>
      <dgm:spPr/>
      <dgm:t>
        <a:bodyPr/>
        <a:lstStyle/>
        <a:p>
          <a:endParaRPr lang="en-US"/>
        </a:p>
      </dgm:t>
    </dgm:pt>
    <dgm:pt modelId="{85C86B27-83C6-4874-87C0-24BCB9DE42E9}" type="sibTrans" cxnId="{2BDADBCB-1729-4A5D-A550-29E44DCACACB}">
      <dgm:prSet/>
      <dgm:spPr/>
      <dgm:t>
        <a:bodyPr/>
        <a:lstStyle/>
        <a:p>
          <a:endParaRPr lang="en-US"/>
        </a:p>
      </dgm:t>
    </dgm:pt>
    <dgm:pt modelId="{5EB4C5AC-A71C-4A7E-BBE1-CE2112B722CB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/>
            <a:t>Sexual Division of Power</a:t>
          </a:r>
        </a:p>
      </dgm:t>
    </dgm:pt>
    <dgm:pt modelId="{DCFF183F-830F-4701-A731-285FD175EC4B}" type="parTrans" cxnId="{5F257D18-FEAA-406A-BF9B-C0FA5EAAD337}">
      <dgm:prSet/>
      <dgm:spPr/>
      <dgm:t>
        <a:bodyPr/>
        <a:lstStyle/>
        <a:p>
          <a:endParaRPr lang="en-US"/>
        </a:p>
      </dgm:t>
    </dgm:pt>
    <dgm:pt modelId="{6758900E-2C5F-4157-AB58-1C8ACF4A4981}" type="sibTrans" cxnId="{5F257D18-FEAA-406A-BF9B-C0FA5EAAD337}">
      <dgm:prSet/>
      <dgm:spPr/>
      <dgm:t>
        <a:bodyPr/>
        <a:lstStyle/>
        <a:p>
          <a:endParaRPr lang="en-US"/>
        </a:p>
      </dgm:t>
    </dgm:pt>
    <dgm:pt modelId="{76B9648E-1825-44F9-A82F-B0BE9AC7347E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dirty="0"/>
            <a:t>Cathexis</a:t>
          </a:r>
        </a:p>
      </dgm:t>
    </dgm:pt>
    <dgm:pt modelId="{6FF13A74-5EAA-40C6-B5B0-8A6428901832}" type="parTrans" cxnId="{A6FE2DE0-FC7C-4373-81AF-5AA19267C42D}">
      <dgm:prSet/>
      <dgm:spPr/>
      <dgm:t>
        <a:bodyPr/>
        <a:lstStyle/>
        <a:p>
          <a:endParaRPr lang="en-US"/>
        </a:p>
      </dgm:t>
    </dgm:pt>
    <dgm:pt modelId="{1F721098-363C-46B4-80F5-166056E64D6B}" type="sibTrans" cxnId="{A6FE2DE0-FC7C-4373-81AF-5AA19267C42D}">
      <dgm:prSet/>
      <dgm:spPr/>
      <dgm:t>
        <a:bodyPr/>
        <a:lstStyle/>
        <a:p>
          <a:endParaRPr lang="en-US"/>
        </a:p>
      </dgm:t>
    </dgm:pt>
    <dgm:pt modelId="{372CDFFA-FE67-4291-B996-3B6B76B8B648}" type="pres">
      <dgm:prSet presAssocID="{16609638-ACEB-4713-AF68-C770EA24F04A}" presName="Name0" presStyleCnt="0">
        <dgm:presLayoutVars>
          <dgm:dir/>
          <dgm:resizeHandles val="exact"/>
        </dgm:presLayoutVars>
      </dgm:prSet>
      <dgm:spPr/>
    </dgm:pt>
    <dgm:pt modelId="{153226A2-374F-4CFF-BE07-C5DD8DA22672}" type="pres">
      <dgm:prSet presAssocID="{16609638-ACEB-4713-AF68-C770EA24F04A}" presName="fgShape" presStyleLbl="fgShp" presStyleIdx="0" presStyleCnt="1" custScaleY="81876"/>
      <dgm:spPr>
        <a:solidFill>
          <a:schemeClr val="bg1">
            <a:lumMod val="85000"/>
          </a:schemeClr>
        </a:solidFill>
        <a:ln>
          <a:noFill/>
        </a:ln>
      </dgm:spPr>
    </dgm:pt>
    <dgm:pt modelId="{9A9CC33D-F1AE-44B3-B5D8-5488A9C5B64A}" type="pres">
      <dgm:prSet presAssocID="{16609638-ACEB-4713-AF68-C770EA24F04A}" presName="linComp" presStyleCnt="0"/>
      <dgm:spPr/>
    </dgm:pt>
    <dgm:pt modelId="{7FFE542B-08F9-4571-B7CA-35350B3A7D5B}" type="pres">
      <dgm:prSet presAssocID="{747983FF-7028-49E4-AC6C-E158176328A1}" presName="compNode" presStyleCnt="0"/>
      <dgm:spPr/>
    </dgm:pt>
    <dgm:pt modelId="{EA06C384-C1E4-4FAE-BD92-E920DDB2A91B}" type="pres">
      <dgm:prSet presAssocID="{747983FF-7028-49E4-AC6C-E158176328A1}" presName="bkgdShape" presStyleLbl="node1" presStyleIdx="0" presStyleCnt="3"/>
      <dgm:spPr/>
      <dgm:t>
        <a:bodyPr/>
        <a:lstStyle/>
        <a:p>
          <a:endParaRPr lang="en-US"/>
        </a:p>
      </dgm:t>
    </dgm:pt>
    <dgm:pt modelId="{9B17C84E-7A44-4DCE-A2E2-644BE694A4E9}" type="pres">
      <dgm:prSet presAssocID="{747983FF-7028-49E4-AC6C-E158176328A1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757F2-53C2-4569-B817-79B9522076D2}" type="pres">
      <dgm:prSet presAssocID="{747983FF-7028-49E4-AC6C-E158176328A1}" presName="invisiNode" presStyleLbl="node1" presStyleIdx="0" presStyleCnt="3"/>
      <dgm:spPr/>
    </dgm:pt>
    <dgm:pt modelId="{E4CA0490-1CA2-4ABD-A992-5CBAD225F5E8}" type="pres">
      <dgm:prSet presAssocID="{747983FF-7028-49E4-AC6C-E158176328A1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789166B0-E11F-4610-B631-5BDF801C4BB3}" type="pres">
      <dgm:prSet presAssocID="{85C86B27-83C6-4874-87C0-24BCB9DE42E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F54618D-F922-4A01-B907-010B848D3213}" type="pres">
      <dgm:prSet presAssocID="{5EB4C5AC-A71C-4A7E-BBE1-CE2112B722CB}" presName="compNode" presStyleCnt="0"/>
      <dgm:spPr/>
    </dgm:pt>
    <dgm:pt modelId="{8F8EEF15-614E-4ACA-B412-0DEDFA364C01}" type="pres">
      <dgm:prSet presAssocID="{5EB4C5AC-A71C-4A7E-BBE1-CE2112B722CB}" presName="bkgdShape" presStyleLbl="node1" presStyleIdx="1" presStyleCnt="3"/>
      <dgm:spPr/>
      <dgm:t>
        <a:bodyPr/>
        <a:lstStyle/>
        <a:p>
          <a:endParaRPr lang="en-US"/>
        </a:p>
      </dgm:t>
    </dgm:pt>
    <dgm:pt modelId="{A4486FB4-D583-4CDC-9752-5DCA10DA51BA}" type="pres">
      <dgm:prSet presAssocID="{5EB4C5AC-A71C-4A7E-BBE1-CE2112B722CB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0308F-4575-47FA-A187-451D2F2E1F8B}" type="pres">
      <dgm:prSet presAssocID="{5EB4C5AC-A71C-4A7E-BBE1-CE2112B722CB}" presName="invisiNode" presStyleLbl="node1" presStyleIdx="1" presStyleCnt="3"/>
      <dgm:spPr/>
    </dgm:pt>
    <dgm:pt modelId="{7FC9FA3D-B2FD-4BB9-9340-60CACD340539}" type="pres">
      <dgm:prSet presAssocID="{5EB4C5AC-A71C-4A7E-BBE1-CE2112B722CB}" presName="imagNod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6802CE90-2EC0-4582-AB93-4DBCFCD9D334}" type="pres">
      <dgm:prSet presAssocID="{6758900E-2C5F-4157-AB58-1C8ACF4A498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24A9CE8-0E64-427C-9FFF-1B6E7D832B2F}" type="pres">
      <dgm:prSet presAssocID="{76B9648E-1825-44F9-A82F-B0BE9AC7347E}" presName="compNode" presStyleCnt="0"/>
      <dgm:spPr/>
    </dgm:pt>
    <dgm:pt modelId="{F218A982-9778-4308-9734-37604F381A00}" type="pres">
      <dgm:prSet presAssocID="{76B9648E-1825-44F9-A82F-B0BE9AC7347E}" presName="bkgdShape" presStyleLbl="node1" presStyleIdx="2" presStyleCnt="3"/>
      <dgm:spPr/>
      <dgm:t>
        <a:bodyPr/>
        <a:lstStyle/>
        <a:p>
          <a:endParaRPr lang="en-US"/>
        </a:p>
      </dgm:t>
    </dgm:pt>
    <dgm:pt modelId="{F8464AF2-962B-4B33-9256-30C70C71CBFD}" type="pres">
      <dgm:prSet presAssocID="{76B9648E-1825-44F9-A82F-B0BE9AC7347E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C513D-322C-4438-A703-63EFF3F491BE}" type="pres">
      <dgm:prSet presAssocID="{76B9648E-1825-44F9-A82F-B0BE9AC7347E}" presName="invisiNode" presStyleLbl="node1" presStyleIdx="2" presStyleCnt="3"/>
      <dgm:spPr/>
    </dgm:pt>
    <dgm:pt modelId="{76AB7965-8A7C-431C-A73A-4E6BA1404ED2}" type="pres">
      <dgm:prSet presAssocID="{76B9648E-1825-44F9-A82F-B0BE9AC7347E}" presName="imagNod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</dgm:ptLst>
  <dgm:cxnLst>
    <dgm:cxn modelId="{AC80AFE2-3758-4D7E-A425-D004DE6641B5}" type="presOf" srcId="{76B9648E-1825-44F9-A82F-B0BE9AC7347E}" destId="{F218A982-9778-4308-9734-37604F381A00}" srcOrd="0" destOrd="0" presId="urn:microsoft.com/office/officeart/2005/8/layout/hList7"/>
    <dgm:cxn modelId="{26259674-10C7-4D43-9D1E-6F52D51C28F6}" type="presOf" srcId="{16609638-ACEB-4713-AF68-C770EA24F04A}" destId="{372CDFFA-FE67-4291-B996-3B6B76B8B648}" srcOrd="0" destOrd="0" presId="urn:microsoft.com/office/officeart/2005/8/layout/hList7"/>
    <dgm:cxn modelId="{780B3EE5-E372-4D65-B11F-160A39584C33}" type="presOf" srcId="{85C86B27-83C6-4874-87C0-24BCB9DE42E9}" destId="{789166B0-E11F-4610-B631-5BDF801C4BB3}" srcOrd="0" destOrd="0" presId="urn:microsoft.com/office/officeart/2005/8/layout/hList7"/>
    <dgm:cxn modelId="{8F9276D0-834B-4D39-B6A1-A06BCDC728B0}" type="presOf" srcId="{6758900E-2C5F-4157-AB58-1C8ACF4A4981}" destId="{6802CE90-2EC0-4582-AB93-4DBCFCD9D334}" srcOrd="0" destOrd="0" presId="urn:microsoft.com/office/officeart/2005/8/layout/hList7"/>
    <dgm:cxn modelId="{2447E790-EEF4-4381-8692-C822B009A025}" type="presOf" srcId="{747983FF-7028-49E4-AC6C-E158176328A1}" destId="{9B17C84E-7A44-4DCE-A2E2-644BE694A4E9}" srcOrd="1" destOrd="0" presId="urn:microsoft.com/office/officeart/2005/8/layout/hList7"/>
    <dgm:cxn modelId="{5F257D18-FEAA-406A-BF9B-C0FA5EAAD337}" srcId="{16609638-ACEB-4713-AF68-C770EA24F04A}" destId="{5EB4C5AC-A71C-4A7E-BBE1-CE2112B722CB}" srcOrd="1" destOrd="0" parTransId="{DCFF183F-830F-4701-A731-285FD175EC4B}" sibTransId="{6758900E-2C5F-4157-AB58-1C8ACF4A4981}"/>
    <dgm:cxn modelId="{68230B32-E023-456B-9242-A552919EA75D}" type="presOf" srcId="{76B9648E-1825-44F9-A82F-B0BE9AC7347E}" destId="{F8464AF2-962B-4B33-9256-30C70C71CBFD}" srcOrd="1" destOrd="0" presId="urn:microsoft.com/office/officeart/2005/8/layout/hList7"/>
    <dgm:cxn modelId="{A69877AB-70ED-4816-A3FC-F06B9000EF4B}" type="presOf" srcId="{5EB4C5AC-A71C-4A7E-BBE1-CE2112B722CB}" destId="{A4486FB4-D583-4CDC-9752-5DCA10DA51BA}" srcOrd="1" destOrd="0" presId="urn:microsoft.com/office/officeart/2005/8/layout/hList7"/>
    <dgm:cxn modelId="{665EF261-7BF7-4B14-A54B-0799DB3BCE5C}" type="presOf" srcId="{5EB4C5AC-A71C-4A7E-BBE1-CE2112B722CB}" destId="{8F8EEF15-614E-4ACA-B412-0DEDFA364C01}" srcOrd="0" destOrd="0" presId="urn:microsoft.com/office/officeart/2005/8/layout/hList7"/>
    <dgm:cxn modelId="{ECA84FCD-2C77-4383-BAC3-F583A9489AF0}" type="presOf" srcId="{747983FF-7028-49E4-AC6C-E158176328A1}" destId="{EA06C384-C1E4-4FAE-BD92-E920DDB2A91B}" srcOrd="0" destOrd="0" presId="urn:microsoft.com/office/officeart/2005/8/layout/hList7"/>
    <dgm:cxn modelId="{2BDADBCB-1729-4A5D-A550-29E44DCACACB}" srcId="{16609638-ACEB-4713-AF68-C770EA24F04A}" destId="{747983FF-7028-49E4-AC6C-E158176328A1}" srcOrd="0" destOrd="0" parTransId="{470A1B52-78EF-435A-9755-5F9FC7DF57C5}" sibTransId="{85C86B27-83C6-4874-87C0-24BCB9DE42E9}"/>
    <dgm:cxn modelId="{A6FE2DE0-FC7C-4373-81AF-5AA19267C42D}" srcId="{16609638-ACEB-4713-AF68-C770EA24F04A}" destId="{76B9648E-1825-44F9-A82F-B0BE9AC7347E}" srcOrd="2" destOrd="0" parTransId="{6FF13A74-5EAA-40C6-B5B0-8A6428901832}" sibTransId="{1F721098-363C-46B4-80F5-166056E64D6B}"/>
    <dgm:cxn modelId="{4699950B-2BAE-41EF-994B-E84FAFD995C4}" type="presParOf" srcId="{372CDFFA-FE67-4291-B996-3B6B76B8B648}" destId="{153226A2-374F-4CFF-BE07-C5DD8DA22672}" srcOrd="0" destOrd="0" presId="urn:microsoft.com/office/officeart/2005/8/layout/hList7"/>
    <dgm:cxn modelId="{1464C6D2-05DD-4302-8FB5-A5866D304E4B}" type="presParOf" srcId="{372CDFFA-FE67-4291-B996-3B6B76B8B648}" destId="{9A9CC33D-F1AE-44B3-B5D8-5488A9C5B64A}" srcOrd="1" destOrd="0" presId="urn:microsoft.com/office/officeart/2005/8/layout/hList7"/>
    <dgm:cxn modelId="{DF61DD9A-4A21-4648-BC16-8644E0E85D4B}" type="presParOf" srcId="{9A9CC33D-F1AE-44B3-B5D8-5488A9C5B64A}" destId="{7FFE542B-08F9-4571-B7CA-35350B3A7D5B}" srcOrd="0" destOrd="0" presId="urn:microsoft.com/office/officeart/2005/8/layout/hList7"/>
    <dgm:cxn modelId="{3662E0A2-9C87-4B0A-B8FD-5D5C40CBB6A2}" type="presParOf" srcId="{7FFE542B-08F9-4571-B7CA-35350B3A7D5B}" destId="{EA06C384-C1E4-4FAE-BD92-E920DDB2A91B}" srcOrd="0" destOrd="0" presId="urn:microsoft.com/office/officeart/2005/8/layout/hList7"/>
    <dgm:cxn modelId="{A610E5CE-1DC0-474B-AE12-56FEE9916BF1}" type="presParOf" srcId="{7FFE542B-08F9-4571-B7CA-35350B3A7D5B}" destId="{9B17C84E-7A44-4DCE-A2E2-644BE694A4E9}" srcOrd="1" destOrd="0" presId="urn:microsoft.com/office/officeart/2005/8/layout/hList7"/>
    <dgm:cxn modelId="{9881537A-CA8C-4957-BDA6-1A4DF0948605}" type="presParOf" srcId="{7FFE542B-08F9-4571-B7CA-35350B3A7D5B}" destId="{A31757F2-53C2-4569-B817-79B9522076D2}" srcOrd="2" destOrd="0" presId="urn:microsoft.com/office/officeart/2005/8/layout/hList7"/>
    <dgm:cxn modelId="{47818504-CFB1-44A0-B671-36AF4943AF31}" type="presParOf" srcId="{7FFE542B-08F9-4571-B7CA-35350B3A7D5B}" destId="{E4CA0490-1CA2-4ABD-A992-5CBAD225F5E8}" srcOrd="3" destOrd="0" presId="urn:microsoft.com/office/officeart/2005/8/layout/hList7"/>
    <dgm:cxn modelId="{B8B65671-5687-4805-A927-1FA72A9DD2AB}" type="presParOf" srcId="{9A9CC33D-F1AE-44B3-B5D8-5488A9C5B64A}" destId="{789166B0-E11F-4610-B631-5BDF801C4BB3}" srcOrd="1" destOrd="0" presId="urn:microsoft.com/office/officeart/2005/8/layout/hList7"/>
    <dgm:cxn modelId="{A3CF6B10-E3A8-40BD-A11D-56793797B187}" type="presParOf" srcId="{9A9CC33D-F1AE-44B3-B5D8-5488A9C5B64A}" destId="{8F54618D-F922-4A01-B907-010B848D3213}" srcOrd="2" destOrd="0" presId="urn:microsoft.com/office/officeart/2005/8/layout/hList7"/>
    <dgm:cxn modelId="{AD8D0211-FDD3-4054-BB42-AC2C303BCA06}" type="presParOf" srcId="{8F54618D-F922-4A01-B907-010B848D3213}" destId="{8F8EEF15-614E-4ACA-B412-0DEDFA364C01}" srcOrd="0" destOrd="0" presId="urn:microsoft.com/office/officeart/2005/8/layout/hList7"/>
    <dgm:cxn modelId="{FB01236B-3F0C-41B5-977E-0434E4092D3C}" type="presParOf" srcId="{8F54618D-F922-4A01-B907-010B848D3213}" destId="{A4486FB4-D583-4CDC-9752-5DCA10DA51BA}" srcOrd="1" destOrd="0" presId="urn:microsoft.com/office/officeart/2005/8/layout/hList7"/>
    <dgm:cxn modelId="{EDA64603-AF29-4410-8452-3DAE2ED37D03}" type="presParOf" srcId="{8F54618D-F922-4A01-B907-010B848D3213}" destId="{0500308F-4575-47FA-A187-451D2F2E1F8B}" srcOrd="2" destOrd="0" presId="urn:microsoft.com/office/officeart/2005/8/layout/hList7"/>
    <dgm:cxn modelId="{BD060948-0BAC-42E9-89F5-72A722216946}" type="presParOf" srcId="{8F54618D-F922-4A01-B907-010B848D3213}" destId="{7FC9FA3D-B2FD-4BB9-9340-60CACD340539}" srcOrd="3" destOrd="0" presId="urn:microsoft.com/office/officeart/2005/8/layout/hList7"/>
    <dgm:cxn modelId="{8AC17808-58AF-4059-A603-876F84AD7AEA}" type="presParOf" srcId="{9A9CC33D-F1AE-44B3-B5D8-5488A9C5B64A}" destId="{6802CE90-2EC0-4582-AB93-4DBCFCD9D334}" srcOrd="3" destOrd="0" presId="urn:microsoft.com/office/officeart/2005/8/layout/hList7"/>
    <dgm:cxn modelId="{44C2C4DF-5291-4E49-9B78-AC3278273ECD}" type="presParOf" srcId="{9A9CC33D-F1AE-44B3-B5D8-5488A9C5B64A}" destId="{E24A9CE8-0E64-427C-9FFF-1B6E7D832B2F}" srcOrd="4" destOrd="0" presId="urn:microsoft.com/office/officeart/2005/8/layout/hList7"/>
    <dgm:cxn modelId="{A6C6B6EF-624F-4F8F-B6A5-624F28FC1692}" type="presParOf" srcId="{E24A9CE8-0E64-427C-9FFF-1B6E7D832B2F}" destId="{F218A982-9778-4308-9734-37604F381A00}" srcOrd="0" destOrd="0" presId="urn:microsoft.com/office/officeart/2005/8/layout/hList7"/>
    <dgm:cxn modelId="{5783FE8E-D620-4B66-B914-3B281D35CAD5}" type="presParOf" srcId="{E24A9CE8-0E64-427C-9FFF-1B6E7D832B2F}" destId="{F8464AF2-962B-4B33-9256-30C70C71CBFD}" srcOrd="1" destOrd="0" presId="urn:microsoft.com/office/officeart/2005/8/layout/hList7"/>
    <dgm:cxn modelId="{0593BB9C-0C98-421A-BE7A-D08E7D018DE7}" type="presParOf" srcId="{E24A9CE8-0E64-427C-9FFF-1B6E7D832B2F}" destId="{FCFC513D-322C-4438-A703-63EFF3F491BE}" srcOrd="2" destOrd="0" presId="urn:microsoft.com/office/officeart/2005/8/layout/hList7"/>
    <dgm:cxn modelId="{4AECA48E-37C1-4298-AF25-1BB7D5E979CD}" type="presParOf" srcId="{E24A9CE8-0E64-427C-9FFF-1B6E7D832B2F}" destId="{76AB7965-8A7C-431C-A73A-4E6BA1404ED2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540138-1803-47DA-B6D7-66DAF7BBC83A}" type="doc">
      <dgm:prSet loTypeId="urn:microsoft.com/office/officeart/2008/layout/LinedList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9D6C3AB-315C-4C39-AFE3-751EF5524CA3}">
      <dgm:prSet/>
      <dgm:spPr/>
      <dgm:t>
        <a:bodyPr/>
        <a:lstStyle/>
        <a:p>
          <a:r>
            <a:rPr lang="en-US" dirty="0"/>
            <a:t>Explore association between  gendered powerlessness and condom use</a:t>
          </a:r>
        </a:p>
      </dgm:t>
    </dgm:pt>
    <dgm:pt modelId="{0FD1E62E-8C86-4A3E-9062-0C03F4ED2231}" type="parTrans" cxnId="{8CF21AE8-ECF9-4611-B834-C6D14812A029}">
      <dgm:prSet/>
      <dgm:spPr/>
      <dgm:t>
        <a:bodyPr/>
        <a:lstStyle/>
        <a:p>
          <a:endParaRPr lang="en-US"/>
        </a:p>
      </dgm:t>
    </dgm:pt>
    <dgm:pt modelId="{372E5D50-E0CB-415A-9A79-D1939FD09AAC}" type="sibTrans" cxnId="{8CF21AE8-ECF9-4611-B834-C6D14812A029}">
      <dgm:prSet/>
      <dgm:spPr/>
      <dgm:t>
        <a:bodyPr/>
        <a:lstStyle/>
        <a:p>
          <a:endParaRPr lang="en-US"/>
        </a:p>
      </dgm:t>
    </dgm:pt>
    <dgm:pt modelId="{F1E262D8-7E2F-46B8-953D-54DF81674EAA}">
      <dgm:prSet/>
      <dgm:spPr/>
      <dgm:t>
        <a:bodyPr/>
        <a:lstStyle/>
        <a:p>
          <a:r>
            <a:rPr lang="en-US" dirty="0"/>
            <a:t>Model gendered powerlessness in young women</a:t>
          </a:r>
        </a:p>
      </dgm:t>
    </dgm:pt>
    <dgm:pt modelId="{1F6CA699-6A3B-4EC3-B26A-4DF7C940E12E}" type="parTrans" cxnId="{F62F087B-9A50-4319-A540-ACA13D27030F}">
      <dgm:prSet/>
      <dgm:spPr/>
      <dgm:t>
        <a:bodyPr/>
        <a:lstStyle/>
        <a:p>
          <a:endParaRPr lang="en-US"/>
        </a:p>
      </dgm:t>
    </dgm:pt>
    <dgm:pt modelId="{3268CF13-A0FD-4290-A42E-34DAF95F8CC9}" type="sibTrans" cxnId="{F62F087B-9A50-4319-A540-ACA13D27030F}">
      <dgm:prSet/>
      <dgm:spPr/>
      <dgm:t>
        <a:bodyPr/>
        <a:lstStyle/>
        <a:p>
          <a:endParaRPr lang="en-US"/>
        </a:p>
      </dgm:t>
    </dgm:pt>
    <dgm:pt modelId="{B017BF2B-2985-4967-A295-90286B45335F}" type="pres">
      <dgm:prSet presAssocID="{F2540138-1803-47DA-B6D7-66DAF7BBC83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8564492-6666-4080-89EE-5F8F3A4211C9}" type="pres">
      <dgm:prSet presAssocID="{F1E262D8-7E2F-46B8-953D-54DF81674EAA}" presName="thickLine" presStyleLbl="alignNode1" presStyleIdx="0" presStyleCnt="2"/>
      <dgm:spPr/>
    </dgm:pt>
    <dgm:pt modelId="{F4CE98CB-620F-4165-BC4F-547C05BFEF6D}" type="pres">
      <dgm:prSet presAssocID="{F1E262D8-7E2F-46B8-953D-54DF81674EAA}" presName="horz1" presStyleCnt="0"/>
      <dgm:spPr/>
    </dgm:pt>
    <dgm:pt modelId="{E0B82FFF-7778-4B9C-91AC-8661D7418C13}" type="pres">
      <dgm:prSet presAssocID="{F1E262D8-7E2F-46B8-953D-54DF81674EAA}" presName="tx1" presStyleLbl="revTx" presStyleIdx="0" presStyleCnt="2"/>
      <dgm:spPr/>
      <dgm:t>
        <a:bodyPr/>
        <a:lstStyle/>
        <a:p>
          <a:endParaRPr lang="en-US"/>
        </a:p>
      </dgm:t>
    </dgm:pt>
    <dgm:pt modelId="{EF02903B-69F4-4146-8B5F-91CDB428034C}" type="pres">
      <dgm:prSet presAssocID="{F1E262D8-7E2F-46B8-953D-54DF81674EAA}" presName="vert1" presStyleCnt="0"/>
      <dgm:spPr/>
    </dgm:pt>
    <dgm:pt modelId="{06664B67-2D48-48AB-936A-6F02688F6898}" type="pres">
      <dgm:prSet presAssocID="{C9D6C3AB-315C-4C39-AFE3-751EF5524CA3}" presName="thickLine" presStyleLbl="alignNode1" presStyleIdx="1" presStyleCnt="2" custLinFactNeighborY="-4772"/>
      <dgm:spPr/>
    </dgm:pt>
    <dgm:pt modelId="{18C83419-1F5D-4E83-AC9D-925D4E90F67E}" type="pres">
      <dgm:prSet presAssocID="{C9D6C3AB-315C-4C39-AFE3-751EF5524CA3}" presName="horz1" presStyleCnt="0"/>
      <dgm:spPr/>
    </dgm:pt>
    <dgm:pt modelId="{C34B4C6D-94A3-445D-8CBD-F8EC9BB2CF40}" type="pres">
      <dgm:prSet presAssocID="{C9D6C3AB-315C-4C39-AFE3-751EF5524CA3}" presName="tx1" presStyleLbl="revTx" presStyleIdx="1" presStyleCnt="2" custScaleY="103110" custLinFactNeighborY="-6296"/>
      <dgm:spPr/>
      <dgm:t>
        <a:bodyPr/>
        <a:lstStyle/>
        <a:p>
          <a:endParaRPr lang="en-US"/>
        </a:p>
      </dgm:t>
    </dgm:pt>
    <dgm:pt modelId="{6503E2FC-0834-4005-814D-3EDCC183A08D}" type="pres">
      <dgm:prSet presAssocID="{C9D6C3AB-315C-4C39-AFE3-751EF5524CA3}" presName="vert1" presStyleCnt="0"/>
      <dgm:spPr/>
    </dgm:pt>
  </dgm:ptLst>
  <dgm:cxnLst>
    <dgm:cxn modelId="{F62F087B-9A50-4319-A540-ACA13D27030F}" srcId="{F2540138-1803-47DA-B6D7-66DAF7BBC83A}" destId="{F1E262D8-7E2F-46B8-953D-54DF81674EAA}" srcOrd="0" destOrd="0" parTransId="{1F6CA699-6A3B-4EC3-B26A-4DF7C940E12E}" sibTransId="{3268CF13-A0FD-4290-A42E-34DAF95F8CC9}"/>
    <dgm:cxn modelId="{E0D356DA-94AE-4BB4-8261-820593CCC723}" type="presOf" srcId="{F2540138-1803-47DA-B6D7-66DAF7BBC83A}" destId="{B017BF2B-2985-4967-A295-90286B45335F}" srcOrd="0" destOrd="0" presId="urn:microsoft.com/office/officeart/2008/layout/LinedList"/>
    <dgm:cxn modelId="{6E776F6D-BA08-4C01-8EF0-60EA10CF2B09}" type="presOf" srcId="{C9D6C3AB-315C-4C39-AFE3-751EF5524CA3}" destId="{C34B4C6D-94A3-445D-8CBD-F8EC9BB2CF40}" srcOrd="0" destOrd="0" presId="urn:microsoft.com/office/officeart/2008/layout/LinedList"/>
    <dgm:cxn modelId="{8CF21AE8-ECF9-4611-B834-C6D14812A029}" srcId="{F2540138-1803-47DA-B6D7-66DAF7BBC83A}" destId="{C9D6C3AB-315C-4C39-AFE3-751EF5524CA3}" srcOrd="1" destOrd="0" parTransId="{0FD1E62E-8C86-4A3E-9062-0C03F4ED2231}" sibTransId="{372E5D50-E0CB-415A-9A79-D1939FD09AAC}"/>
    <dgm:cxn modelId="{EB945674-2B7B-44B7-9694-D382D29A354C}" type="presOf" srcId="{F1E262D8-7E2F-46B8-953D-54DF81674EAA}" destId="{E0B82FFF-7778-4B9C-91AC-8661D7418C13}" srcOrd="0" destOrd="0" presId="urn:microsoft.com/office/officeart/2008/layout/LinedList"/>
    <dgm:cxn modelId="{3C3CB250-6460-4623-BC4B-D2A0F46BBEE5}" type="presParOf" srcId="{B017BF2B-2985-4967-A295-90286B45335F}" destId="{28564492-6666-4080-89EE-5F8F3A4211C9}" srcOrd="0" destOrd="0" presId="urn:microsoft.com/office/officeart/2008/layout/LinedList"/>
    <dgm:cxn modelId="{6AF71B2A-59BB-4EC0-938F-3B2A81D5EEE8}" type="presParOf" srcId="{B017BF2B-2985-4967-A295-90286B45335F}" destId="{F4CE98CB-620F-4165-BC4F-547C05BFEF6D}" srcOrd="1" destOrd="0" presId="urn:microsoft.com/office/officeart/2008/layout/LinedList"/>
    <dgm:cxn modelId="{70B2291D-A81B-4DF8-9B1A-4A72AAA520B4}" type="presParOf" srcId="{F4CE98CB-620F-4165-BC4F-547C05BFEF6D}" destId="{E0B82FFF-7778-4B9C-91AC-8661D7418C13}" srcOrd="0" destOrd="0" presId="urn:microsoft.com/office/officeart/2008/layout/LinedList"/>
    <dgm:cxn modelId="{82E3ADCD-D8F6-462A-8622-7AE6E5C8CC62}" type="presParOf" srcId="{F4CE98CB-620F-4165-BC4F-547C05BFEF6D}" destId="{EF02903B-69F4-4146-8B5F-91CDB428034C}" srcOrd="1" destOrd="0" presId="urn:microsoft.com/office/officeart/2008/layout/LinedList"/>
    <dgm:cxn modelId="{C5C3E805-90C2-4144-858B-58447FFAE38E}" type="presParOf" srcId="{B017BF2B-2985-4967-A295-90286B45335F}" destId="{06664B67-2D48-48AB-936A-6F02688F6898}" srcOrd="2" destOrd="0" presId="urn:microsoft.com/office/officeart/2008/layout/LinedList"/>
    <dgm:cxn modelId="{401C80FB-C615-4A45-BDF5-344706FA7366}" type="presParOf" srcId="{B017BF2B-2985-4967-A295-90286B45335F}" destId="{18C83419-1F5D-4E83-AC9D-925D4E90F67E}" srcOrd="3" destOrd="0" presId="urn:microsoft.com/office/officeart/2008/layout/LinedList"/>
    <dgm:cxn modelId="{A95D72ED-8227-43FC-8EEF-121FEAC585F3}" type="presParOf" srcId="{18C83419-1F5D-4E83-AC9D-925D4E90F67E}" destId="{C34B4C6D-94A3-445D-8CBD-F8EC9BB2CF40}" srcOrd="0" destOrd="0" presId="urn:microsoft.com/office/officeart/2008/layout/LinedList"/>
    <dgm:cxn modelId="{A2A394C5-B494-41AD-9C07-BF9B6EB8B26D}" type="presParOf" srcId="{18C83419-1F5D-4E83-AC9D-925D4E90F67E}" destId="{6503E2FC-0834-4005-814D-3EDCC183A08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0F9113-E3C7-434C-91F5-E76BAD5D40BC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6D672612-98C1-4962-8D59-0A2F12ACF91F}">
      <dgm:prSet custT="1"/>
      <dgm:spPr>
        <a:ln>
          <a:solidFill>
            <a:srgbClr val="215968"/>
          </a:solidFill>
        </a:ln>
      </dgm:spPr>
      <dgm:t>
        <a:bodyPr/>
        <a:lstStyle/>
        <a:p>
          <a:r>
            <a:rPr lang="en-US" sz="3600" b="1" dirty="0"/>
            <a:t>Procedures</a:t>
          </a:r>
          <a:endParaRPr lang="en-US" sz="3600" dirty="0"/>
        </a:p>
      </dgm:t>
    </dgm:pt>
    <dgm:pt modelId="{12DE482D-992E-4445-96A7-875A2195A1DE}" type="parTrans" cxnId="{8BF74EB6-0114-4AFF-84F4-9EBB6297E5F3}">
      <dgm:prSet/>
      <dgm:spPr/>
      <dgm:t>
        <a:bodyPr/>
        <a:lstStyle/>
        <a:p>
          <a:endParaRPr lang="en-US"/>
        </a:p>
      </dgm:t>
    </dgm:pt>
    <dgm:pt modelId="{570B0C1F-3F96-48B8-A115-C154DB451DA2}" type="sibTrans" cxnId="{8BF74EB6-0114-4AFF-84F4-9EBB6297E5F3}">
      <dgm:prSet/>
      <dgm:spPr/>
      <dgm:t>
        <a:bodyPr/>
        <a:lstStyle/>
        <a:p>
          <a:endParaRPr lang="en-US"/>
        </a:p>
      </dgm:t>
    </dgm:pt>
    <dgm:pt modelId="{CE2CBB2B-FECD-4D4B-B682-6C6A3F4EAA17}">
      <dgm:prSet custT="1"/>
      <dgm:spPr>
        <a:ln>
          <a:solidFill>
            <a:srgbClr val="215968"/>
          </a:solidFill>
        </a:ln>
      </dgm:spPr>
      <dgm:t>
        <a:bodyPr/>
        <a:lstStyle/>
        <a:p>
          <a:pPr>
            <a:buNone/>
          </a:pPr>
          <a:r>
            <a:rPr lang="en-US" sz="2800" kern="1200" dirty="0" smtClean="0">
              <a:latin typeface="Raleway" panose="020B0503030101060003"/>
            </a:rPr>
            <a:t>Adolescent Medicine Trials Network for HIV/AIDS Interventions</a:t>
          </a:r>
          <a:endParaRPr lang="en-US" sz="2800" kern="1200" dirty="0">
            <a:latin typeface="Raleway" panose="020B0503030101060003"/>
          </a:endParaRPr>
        </a:p>
      </dgm:t>
    </dgm:pt>
    <dgm:pt modelId="{0E3ECE3D-03EE-4D7C-A77E-6AF24B2732A4}" type="parTrans" cxnId="{F2855518-D113-40AE-B62E-B47676E81429}">
      <dgm:prSet/>
      <dgm:spPr/>
      <dgm:t>
        <a:bodyPr/>
        <a:lstStyle/>
        <a:p>
          <a:endParaRPr lang="en-US"/>
        </a:p>
      </dgm:t>
    </dgm:pt>
    <dgm:pt modelId="{CEBACE8F-EFAF-4642-B298-A92D86A3157D}" type="sibTrans" cxnId="{F2855518-D113-40AE-B62E-B47676E81429}">
      <dgm:prSet/>
      <dgm:spPr/>
      <dgm:t>
        <a:bodyPr/>
        <a:lstStyle/>
        <a:p>
          <a:endParaRPr lang="en-US"/>
        </a:p>
      </dgm:t>
    </dgm:pt>
    <dgm:pt modelId="{35B72CF6-3592-4889-8BDA-1A75243DA3A4}">
      <dgm:prSet custT="1"/>
      <dgm:spPr>
        <a:ln>
          <a:solidFill>
            <a:srgbClr val="215968"/>
          </a:solidFill>
        </a:ln>
      </dgm:spPr>
      <dgm:t>
        <a:bodyPr/>
        <a:lstStyle/>
        <a:p>
          <a:r>
            <a:rPr lang="en-US" sz="3600" b="1" dirty="0"/>
            <a:t>Participants</a:t>
          </a:r>
          <a:endParaRPr lang="en-US" sz="2800" dirty="0"/>
        </a:p>
      </dgm:t>
    </dgm:pt>
    <dgm:pt modelId="{DB2F063C-D24A-4DE8-BA4E-F652B2A63DF3}" type="parTrans" cxnId="{1C157787-BBCA-4E1B-8302-5B659014EDE2}">
      <dgm:prSet/>
      <dgm:spPr/>
      <dgm:t>
        <a:bodyPr/>
        <a:lstStyle/>
        <a:p>
          <a:endParaRPr lang="en-US"/>
        </a:p>
      </dgm:t>
    </dgm:pt>
    <dgm:pt modelId="{260486B4-7845-4B67-9BD7-D50AB62791FE}" type="sibTrans" cxnId="{1C157787-BBCA-4E1B-8302-5B659014EDE2}">
      <dgm:prSet/>
      <dgm:spPr/>
      <dgm:t>
        <a:bodyPr/>
        <a:lstStyle/>
        <a:p>
          <a:endParaRPr lang="en-US"/>
        </a:p>
      </dgm:t>
    </dgm:pt>
    <dgm:pt modelId="{48566A2E-44FA-4CCC-875A-429C0D3ADAB2}">
      <dgm:prSet custT="1"/>
      <dgm:spPr>
        <a:ln>
          <a:solidFill>
            <a:srgbClr val="215968"/>
          </a:solidFill>
        </a:ln>
      </dgm:spPr>
      <dgm:t>
        <a:bodyPr/>
        <a:lstStyle/>
        <a:p>
          <a:r>
            <a:rPr lang="en-US" sz="2800" dirty="0">
              <a:latin typeface="Raleway" panose="020B0503030101060003"/>
            </a:rPr>
            <a:t>High-risk youth of color</a:t>
          </a:r>
        </a:p>
      </dgm:t>
    </dgm:pt>
    <dgm:pt modelId="{3AF6AD72-7080-46F7-9EBE-93FBAAF9A424}" type="parTrans" cxnId="{43C5583F-3E66-4D38-AB55-780B65A7517E}">
      <dgm:prSet/>
      <dgm:spPr/>
      <dgm:t>
        <a:bodyPr/>
        <a:lstStyle/>
        <a:p>
          <a:endParaRPr lang="en-US"/>
        </a:p>
      </dgm:t>
    </dgm:pt>
    <dgm:pt modelId="{08907031-F4E2-4FB2-9193-287873F848A4}" type="sibTrans" cxnId="{43C5583F-3E66-4D38-AB55-780B65A7517E}">
      <dgm:prSet/>
      <dgm:spPr/>
      <dgm:t>
        <a:bodyPr/>
        <a:lstStyle/>
        <a:p>
          <a:endParaRPr lang="en-US"/>
        </a:p>
      </dgm:t>
    </dgm:pt>
    <dgm:pt modelId="{531FD9DD-79DB-4C7A-936C-9C6C30F18AFB}">
      <dgm:prSet custT="1"/>
      <dgm:spPr/>
      <dgm:t>
        <a:bodyPr/>
        <a:lstStyle/>
        <a:p>
          <a:r>
            <a:rPr lang="en-US" sz="2800" dirty="0">
              <a:latin typeface="Raleway" panose="020B0503030101060003"/>
            </a:rPr>
            <a:t>Ages 12-24</a:t>
          </a:r>
        </a:p>
      </dgm:t>
    </dgm:pt>
    <dgm:pt modelId="{9CB946DA-4E60-4171-B24A-466819CF6183}" type="parTrans" cxnId="{BBAA2C8C-594F-4377-AACE-062084D4A0B5}">
      <dgm:prSet/>
      <dgm:spPr/>
      <dgm:t>
        <a:bodyPr/>
        <a:lstStyle/>
        <a:p>
          <a:endParaRPr lang="en-US"/>
        </a:p>
      </dgm:t>
    </dgm:pt>
    <dgm:pt modelId="{6081C67E-AAC8-4697-8C8D-60076CF49F97}" type="sibTrans" cxnId="{BBAA2C8C-594F-4377-AACE-062084D4A0B5}">
      <dgm:prSet/>
      <dgm:spPr/>
      <dgm:t>
        <a:bodyPr/>
        <a:lstStyle/>
        <a:p>
          <a:endParaRPr lang="en-US"/>
        </a:p>
      </dgm:t>
    </dgm:pt>
    <dgm:pt modelId="{E1866680-040F-42CD-B48F-988B7A7EAE82}">
      <dgm:prSet custT="1"/>
      <dgm:spPr/>
      <dgm:t>
        <a:bodyPr/>
        <a:lstStyle/>
        <a:p>
          <a:r>
            <a:rPr lang="en-US" sz="2800" dirty="0">
              <a:latin typeface="Raleway" panose="020B0503030101060003"/>
            </a:rPr>
            <a:t>Over 2,000 youth</a:t>
          </a:r>
        </a:p>
      </dgm:t>
    </dgm:pt>
    <dgm:pt modelId="{E135B4CF-4924-4CA4-B75E-15BE0DD3A92E}" type="parTrans" cxnId="{F1020511-9D2D-48D3-BB1C-DFC5F31497D2}">
      <dgm:prSet/>
      <dgm:spPr/>
      <dgm:t>
        <a:bodyPr/>
        <a:lstStyle/>
        <a:p>
          <a:endParaRPr lang="en-US"/>
        </a:p>
      </dgm:t>
    </dgm:pt>
    <dgm:pt modelId="{FDBC175A-9E56-4795-A6F8-065C1166C87C}" type="sibTrans" cxnId="{F1020511-9D2D-48D3-BB1C-DFC5F31497D2}">
      <dgm:prSet/>
      <dgm:spPr/>
      <dgm:t>
        <a:bodyPr/>
        <a:lstStyle/>
        <a:p>
          <a:endParaRPr lang="en-US"/>
        </a:p>
      </dgm:t>
    </dgm:pt>
    <dgm:pt modelId="{13C25499-AA19-423D-80EA-0310ECCDE778}">
      <dgm:prSet custT="1"/>
      <dgm:spPr/>
      <dgm:t>
        <a:bodyPr/>
        <a:lstStyle/>
        <a:p>
          <a:pPr>
            <a:buNone/>
          </a:pPr>
          <a:r>
            <a:rPr lang="en-US" sz="2800" kern="1200" dirty="0" smtClean="0">
              <a:latin typeface="Raleway" panose="020B0503030101060003"/>
            </a:rPr>
            <a:t>Venue-based sampling</a:t>
          </a:r>
          <a:endParaRPr lang="en-US" sz="2800" kern="1200" dirty="0">
            <a:latin typeface="Raleway" panose="020B0503030101060003"/>
          </a:endParaRPr>
        </a:p>
      </dgm:t>
    </dgm:pt>
    <dgm:pt modelId="{94BD87D5-141B-4EC5-93FC-6F9DE25376EB}" type="parTrans" cxnId="{00E9A1ED-BB7B-4A4C-BC68-B44E57B7F929}">
      <dgm:prSet/>
      <dgm:spPr/>
      <dgm:t>
        <a:bodyPr/>
        <a:lstStyle/>
        <a:p>
          <a:endParaRPr lang="en-US"/>
        </a:p>
      </dgm:t>
    </dgm:pt>
    <dgm:pt modelId="{369D9510-E888-4858-B26E-685A7737F8AE}" type="sibTrans" cxnId="{00E9A1ED-BB7B-4A4C-BC68-B44E57B7F929}">
      <dgm:prSet/>
      <dgm:spPr/>
      <dgm:t>
        <a:bodyPr/>
        <a:lstStyle/>
        <a:p>
          <a:endParaRPr lang="en-US"/>
        </a:p>
      </dgm:t>
    </dgm:pt>
    <dgm:pt modelId="{75C640E2-FACE-42AF-B32A-69B3B4B41A1B}">
      <dgm:prSet custT="1"/>
      <dgm:spPr/>
      <dgm:t>
        <a:bodyPr/>
        <a:lstStyle/>
        <a:p>
          <a:r>
            <a:rPr lang="en-US" sz="2800" kern="1200" dirty="0" smtClean="0">
              <a:latin typeface="Raleway" panose="020B0503030101060003"/>
            </a:rPr>
            <a:t>14 US cities</a:t>
          </a:r>
          <a:endParaRPr lang="en-US" sz="2800" kern="1200" dirty="0">
            <a:latin typeface="Raleway" panose="020B0503030101060003"/>
          </a:endParaRPr>
        </a:p>
      </dgm:t>
    </dgm:pt>
    <dgm:pt modelId="{B54A88E0-AA6E-44F4-B061-4B3276F22B23}" type="sibTrans" cxnId="{C6D3A178-451D-4594-A898-A99E7F8B1832}">
      <dgm:prSet/>
      <dgm:spPr/>
      <dgm:t>
        <a:bodyPr/>
        <a:lstStyle/>
        <a:p>
          <a:endParaRPr lang="en-US"/>
        </a:p>
      </dgm:t>
    </dgm:pt>
    <dgm:pt modelId="{72CBEB2F-CBDA-48C7-9578-211267D72EB0}" type="parTrans" cxnId="{C6D3A178-451D-4594-A898-A99E7F8B1832}">
      <dgm:prSet/>
      <dgm:spPr/>
      <dgm:t>
        <a:bodyPr/>
        <a:lstStyle/>
        <a:p>
          <a:endParaRPr lang="en-US"/>
        </a:p>
      </dgm:t>
    </dgm:pt>
    <dgm:pt modelId="{F1B68B7D-7998-47C9-880C-67AE4CE30702}" type="pres">
      <dgm:prSet presAssocID="{5C0F9113-E3C7-434C-91F5-E76BAD5D40B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2888C8-8124-4837-BC52-EB3812F9737D}" type="pres">
      <dgm:prSet presAssocID="{6D672612-98C1-4962-8D59-0A2F12ACF91F}" presName="parentLin" presStyleCnt="0"/>
      <dgm:spPr/>
    </dgm:pt>
    <dgm:pt modelId="{DB0BD798-F053-4A7A-941A-EFED3053DA22}" type="pres">
      <dgm:prSet presAssocID="{6D672612-98C1-4962-8D59-0A2F12ACF91F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36CB014-E7EE-4C0E-AB63-00A1E732A092}" type="pres">
      <dgm:prSet presAssocID="{6D672612-98C1-4962-8D59-0A2F12ACF91F}" presName="parentText" presStyleLbl="node1" presStyleIdx="0" presStyleCnt="2" custScaleX="98207" custScaleY="21449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DA8C05-70F1-4220-BE33-44D6D70FABC3}" type="pres">
      <dgm:prSet presAssocID="{6D672612-98C1-4962-8D59-0A2F12ACF91F}" presName="negativeSpace" presStyleCnt="0"/>
      <dgm:spPr/>
    </dgm:pt>
    <dgm:pt modelId="{68F42CC5-6B9C-47AC-B31C-7223771D7606}" type="pres">
      <dgm:prSet presAssocID="{6D672612-98C1-4962-8D59-0A2F12ACF91F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268A56-B2AB-4E42-8D9B-B53EA1C58785}" type="pres">
      <dgm:prSet presAssocID="{570B0C1F-3F96-48B8-A115-C154DB451DA2}" presName="spaceBetweenRectangles" presStyleCnt="0"/>
      <dgm:spPr/>
    </dgm:pt>
    <dgm:pt modelId="{C1BF359A-3209-4AE4-A2A0-BB0F400D227E}" type="pres">
      <dgm:prSet presAssocID="{35B72CF6-3592-4889-8BDA-1A75243DA3A4}" presName="parentLin" presStyleCnt="0"/>
      <dgm:spPr/>
    </dgm:pt>
    <dgm:pt modelId="{AB23A25D-6FB3-4D3E-918F-CCD71C7776AF}" type="pres">
      <dgm:prSet presAssocID="{35B72CF6-3592-4889-8BDA-1A75243DA3A4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2F14FAF-5FAF-40E6-B3C4-C8A1FC7F57B3}" type="pres">
      <dgm:prSet presAssocID="{35B72CF6-3592-4889-8BDA-1A75243DA3A4}" presName="parentText" presStyleLbl="node1" presStyleIdx="1" presStyleCnt="2" custScaleX="102326" custScaleY="2248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8333CD-390A-4D8A-BA47-90527BE7A6A5}" type="pres">
      <dgm:prSet presAssocID="{35B72CF6-3592-4889-8BDA-1A75243DA3A4}" presName="negativeSpace" presStyleCnt="0"/>
      <dgm:spPr/>
    </dgm:pt>
    <dgm:pt modelId="{D01094BE-EA3C-4714-9549-C8356D146B80}" type="pres">
      <dgm:prSet presAssocID="{35B72CF6-3592-4889-8BDA-1A75243DA3A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AB49B3-57FE-4486-9F32-93309DACE4E4}" type="presOf" srcId="{5C0F9113-E3C7-434C-91F5-E76BAD5D40BC}" destId="{F1B68B7D-7998-47C9-880C-67AE4CE30702}" srcOrd="0" destOrd="0" presId="urn:microsoft.com/office/officeart/2005/8/layout/list1"/>
    <dgm:cxn modelId="{02C5BC4F-AD52-4C92-BDA9-2E5D8F16727E}" type="presOf" srcId="{531FD9DD-79DB-4C7A-936C-9C6C30F18AFB}" destId="{D01094BE-EA3C-4714-9549-C8356D146B80}" srcOrd="0" destOrd="1" presId="urn:microsoft.com/office/officeart/2005/8/layout/list1"/>
    <dgm:cxn modelId="{C6D3A178-451D-4594-A898-A99E7F8B1832}" srcId="{6D672612-98C1-4962-8D59-0A2F12ACF91F}" destId="{75C640E2-FACE-42AF-B32A-69B3B4B41A1B}" srcOrd="1" destOrd="0" parTransId="{72CBEB2F-CBDA-48C7-9578-211267D72EB0}" sibTransId="{B54A88E0-AA6E-44F4-B061-4B3276F22B23}"/>
    <dgm:cxn modelId="{43C5583F-3E66-4D38-AB55-780B65A7517E}" srcId="{35B72CF6-3592-4889-8BDA-1A75243DA3A4}" destId="{48566A2E-44FA-4CCC-875A-429C0D3ADAB2}" srcOrd="0" destOrd="0" parTransId="{3AF6AD72-7080-46F7-9EBE-93FBAAF9A424}" sibTransId="{08907031-F4E2-4FB2-9193-287873F848A4}"/>
    <dgm:cxn modelId="{8043F330-BA94-4715-9EF0-3806C722F409}" type="presOf" srcId="{75C640E2-FACE-42AF-B32A-69B3B4B41A1B}" destId="{68F42CC5-6B9C-47AC-B31C-7223771D7606}" srcOrd="0" destOrd="1" presId="urn:microsoft.com/office/officeart/2005/8/layout/list1"/>
    <dgm:cxn modelId="{BBAA2C8C-594F-4377-AACE-062084D4A0B5}" srcId="{35B72CF6-3592-4889-8BDA-1A75243DA3A4}" destId="{531FD9DD-79DB-4C7A-936C-9C6C30F18AFB}" srcOrd="1" destOrd="0" parTransId="{9CB946DA-4E60-4171-B24A-466819CF6183}" sibTransId="{6081C67E-AAC8-4697-8C8D-60076CF49F97}"/>
    <dgm:cxn modelId="{C034DA0F-BBCA-425D-A5DE-17DBCCF6E069}" type="presOf" srcId="{35B72CF6-3592-4889-8BDA-1A75243DA3A4}" destId="{AB23A25D-6FB3-4D3E-918F-CCD71C7776AF}" srcOrd="0" destOrd="0" presId="urn:microsoft.com/office/officeart/2005/8/layout/list1"/>
    <dgm:cxn modelId="{1C157787-BBCA-4E1B-8302-5B659014EDE2}" srcId="{5C0F9113-E3C7-434C-91F5-E76BAD5D40BC}" destId="{35B72CF6-3592-4889-8BDA-1A75243DA3A4}" srcOrd="1" destOrd="0" parTransId="{DB2F063C-D24A-4DE8-BA4E-F652B2A63DF3}" sibTransId="{260486B4-7845-4B67-9BD7-D50AB62791FE}"/>
    <dgm:cxn modelId="{B44C3CCB-0D19-44FA-9F65-A9A45423FD8C}" type="presOf" srcId="{6D672612-98C1-4962-8D59-0A2F12ACF91F}" destId="{DB0BD798-F053-4A7A-941A-EFED3053DA22}" srcOrd="0" destOrd="0" presId="urn:microsoft.com/office/officeart/2005/8/layout/list1"/>
    <dgm:cxn modelId="{F1020511-9D2D-48D3-BB1C-DFC5F31497D2}" srcId="{35B72CF6-3592-4889-8BDA-1A75243DA3A4}" destId="{E1866680-040F-42CD-B48F-988B7A7EAE82}" srcOrd="2" destOrd="0" parTransId="{E135B4CF-4924-4CA4-B75E-15BE0DD3A92E}" sibTransId="{FDBC175A-9E56-4795-A6F8-065C1166C87C}"/>
    <dgm:cxn modelId="{00E9A1ED-BB7B-4A4C-BC68-B44E57B7F929}" srcId="{6D672612-98C1-4962-8D59-0A2F12ACF91F}" destId="{13C25499-AA19-423D-80EA-0310ECCDE778}" srcOrd="2" destOrd="0" parTransId="{94BD87D5-141B-4EC5-93FC-6F9DE25376EB}" sibTransId="{369D9510-E888-4858-B26E-685A7737F8AE}"/>
    <dgm:cxn modelId="{8BF74EB6-0114-4AFF-84F4-9EBB6297E5F3}" srcId="{5C0F9113-E3C7-434C-91F5-E76BAD5D40BC}" destId="{6D672612-98C1-4962-8D59-0A2F12ACF91F}" srcOrd="0" destOrd="0" parTransId="{12DE482D-992E-4445-96A7-875A2195A1DE}" sibTransId="{570B0C1F-3F96-48B8-A115-C154DB451DA2}"/>
    <dgm:cxn modelId="{884A78A2-6813-4C20-81AB-CEBBA0757BC8}" type="presOf" srcId="{48566A2E-44FA-4CCC-875A-429C0D3ADAB2}" destId="{D01094BE-EA3C-4714-9549-C8356D146B80}" srcOrd="0" destOrd="0" presId="urn:microsoft.com/office/officeart/2005/8/layout/list1"/>
    <dgm:cxn modelId="{F9228409-3540-429D-B790-D2C9693BE85E}" type="presOf" srcId="{6D672612-98C1-4962-8D59-0A2F12ACF91F}" destId="{036CB014-E7EE-4C0E-AB63-00A1E732A092}" srcOrd="1" destOrd="0" presId="urn:microsoft.com/office/officeart/2005/8/layout/list1"/>
    <dgm:cxn modelId="{DF4BDB1B-FA97-4D13-B877-FE31B1425193}" type="presOf" srcId="{CE2CBB2B-FECD-4D4B-B682-6C6A3F4EAA17}" destId="{68F42CC5-6B9C-47AC-B31C-7223771D7606}" srcOrd="0" destOrd="0" presId="urn:microsoft.com/office/officeart/2005/8/layout/list1"/>
    <dgm:cxn modelId="{C1919334-FA0B-4062-A316-BBDD93815133}" type="presOf" srcId="{13C25499-AA19-423D-80EA-0310ECCDE778}" destId="{68F42CC5-6B9C-47AC-B31C-7223771D7606}" srcOrd="0" destOrd="2" presId="urn:microsoft.com/office/officeart/2005/8/layout/list1"/>
    <dgm:cxn modelId="{F2855518-D113-40AE-B62E-B47676E81429}" srcId="{6D672612-98C1-4962-8D59-0A2F12ACF91F}" destId="{CE2CBB2B-FECD-4D4B-B682-6C6A3F4EAA17}" srcOrd="0" destOrd="0" parTransId="{0E3ECE3D-03EE-4D7C-A77E-6AF24B2732A4}" sibTransId="{CEBACE8F-EFAF-4642-B298-A92D86A3157D}"/>
    <dgm:cxn modelId="{F3965D43-2508-4A37-84EF-BD45320DE46D}" type="presOf" srcId="{E1866680-040F-42CD-B48F-988B7A7EAE82}" destId="{D01094BE-EA3C-4714-9549-C8356D146B80}" srcOrd="0" destOrd="2" presId="urn:microsoft.com/office/officeart/2005/8/layout/list1"/>
    <dgm:cxn modelId="{588C96E4-C892-44A4-9C52-B080852338AC}" type="presOf" srcId="{35B72CF6-3592-4889-8BDA-1A75243DA3A4}" destId="{C2F14FAF-5FAF-40E6-B3C4-C8A1FC7F57B3}" srcOrd="1" destOrd="0" presId="urn:microsoft.com/office/officeart/2005/8/layout/list1"/>
    <dgm:cxn modelId="{88DC49F0-FB44-47E7-9D00-720BFD5DB657}" type="presParOf" srcId="{F1B68B7D-7998-47C9-880C-67AE4CE30702}" destId="{3E2888C8-8124-4837-BC52-EB3812F9737D}" srcOrd="0" destOrd="0" presId="urn:microsoft.com/office/officeart/2005/8/layout/list1"/>
    <dgm:cxn modelId="{4A6074EE-4E81-4C57-824F-59BF5A2002D2}" type="presParOf" srcId="{3E2888C8-8124-4837-BC52-EB3812F9737D}" destId="{DB0BD798-F053-4A7A-941A-EFED3053DA22}" srcOrd="0" destOrd="0" presId="urn:microsoft.com/office/officeart/2005/8/layout/list1"/>
    <dgm:cxn modelId="{36689184-FE4C-45E4-BD8F-17ADCA6C840F}" type="presParOf" srcId="{3E2888C8-8124-4837-BC52-EB3812F9737D}" destId="{036CB014-E7EE-4C0E-AB63-00A1E732A092}" srcOrd="1" destOrd="0" presId="urn:microsoft.com/office/officeart/2005/8/layout/list1"/>
    <dgm:cxn modelId="{48E0DB32-64D4-43C1-898B-DBA06C470376}" type="presParOf" srcId="{F1B68B7D-7998-47C9-880C-67AE4CE30702}" destId="{5EDA8C05-70F1-4220-BE33-44D6D70FABC3}" srcOrd="1" destOrd="0" presId="urn:microsoft.com/office/officeart/2005/8/layout/list1"/>
    <dgm:cxn modelId="{4C13B3CD-2C2F-41E9-8FCB-35614999ACDE}" type="presParOf" srcId="{F1B68B7D-7998-47C9-880C-67AE4CE30702}" destId="{68F42CC5-6B9C-47AC-B31C-7223771D7606}" srcOrd="2" destOrd="0" presId="urn:microsoft.com/office/officeart/2005/8/layout/list1"/>
    <dgm:cxn modelId="{6D63C1F5-F6DB-4CA3-B346-2F3F1EB6CC07}" type="presParOf" srcId="{F1B68B7D-7998-47C9-880C-67AE4CE30702}" destId="{20268A56-B2AB-4E42-8D9B-B53EA1C58785}" srcOrd="3" destOrd="0" presId="urn:microsoft.com/office/officeart/2005/8/layout/list1"/>
    <dgm:cxn modelId="{1A4ED450-312B-4D00-B541-DE01744446B9}" type="presParOf" srcId="{F1B68B7D-7998-47C9-880C-67AE4CE30702}" destId="{C1BF359A-3209-4AE4-A2A0-BB0F400D227E}" srcOrd="4" destOrd="0" presId="urn:microsoft.com/office/officeart/2005/8/layout/list1"/>
    <dgm:cxn modelId="{FFB35909-3406-47B6-8D5E-78DC4E3D01C9}" type="presParOf" srcId="{C1BF359A-3209-4AE4-A2A0-BB0F400D227E}" destId="{AB23A25D-6FB3-4D3E-918F-CCD71C7776AF}" srcOrd="0" destOrd="0" presId="urn:microsoft.com/office/officeart/2005/8/layout/list1"/>
    <dgm:cxn modelId="{2447BE3B-6D7B-4BB0-A510-42A84505A809}" type="presParOf" srcId="{C1BF359A-3209-4AE4-A2A0-BB0F400D227E}" destId="{C2F14FAF-5FAF-40E6-B3C4-C8A1FC7F57B3}" srcOrd="1" destOrd="0" presId="urn:microsoft.com/office/officeart/2005/8/layout/list1"/>
    <dgm:cxn modelId="{8759C83F-341E-46BD-A1CD-D0ACC6B0C5E2}" type="presParOf" srcId="{F1B68B7D-7998-47C9-880C-67AE4CE30702}" destId="{FA8333CD-390A-4D8A-BA47-90527BE7A6A5}" srcOrd="5" destOrd="0" presId="urn:microsoft.com/office/officeart/2005/8/layout/list1"/>
    <dgm:cxn modelId="{06A4D8FD-A5DB-45DC-8389-670402E8F3BB}" type="presParOf" srcId="{F1B68B7D-7998-47C9-880C-67AE4CE30702}" destId="{D01094BE-EA3C-4714-9549-C8356D146B8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0AED38-0066-4A08-856A-947EF52C7612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C9BA4AF-4F5F-47AF-A82F-8818345E2535}">
      <dgm:prSet custT="1"/>
      <dgm:spPr/>
      <dgm:t>
        <a:bodyPr/>
        <a:lstStyle/>
        <a:p>
          <a:r>
            <a:rPr lang="en-US" sz="3200" dirty="0">
              <a:latin typeface="Raleway" panose="020B0503030101060003"/>
            </a:rPr>
            <a:t>Step 1</a:t>
          </a:r>
        </a:p>
      </dgm:t>
    </dgm:pt>
    <dgm:pt modelId="{2DC5C369-3991-4121-8AC7-4D8F3500B427}" type="parTrans" cxnId="{80D92F96-8176-466F-8CD6-29171EC89DA5}">
      <dgm:prSet/>
      <dgm:spPr/>
      <dgm:t>
        <a:bodyPr/>
        <a:lstStyle/>
        <a:p>
          <a:endParaRPr lang="en-US" sz="2000"/>
        </a:p>
      </dgm:t>
    </dgm:pt>
    <dgm:pt modelId="{D0F7A4F9-D0BA-4515-8C27-69712ABB7226}" type="sibTrans" cxnId="{80D92F96-8176-466F-8CD6-29171EC89DA5}">
      <dgm:prSet/>
      <dgm:spPr/>
      <dgm:t>
        <a:bodyPr/>
        <a:lstStyle/>
        <a:p>
          <a:endParaRPr lang="en-US" sz="2000"/>
        </a:p>
      </dgm:t>
    </dgm:pt>
    <dgm:pt modelId="{2D35AAC9-6A3A-431B-AFB9-4494A8ACE642}">
      <dgm:prSet custT="1"/>
      <dgm:spPr/>
      <dgm:t>
        <a:bodyPr/>
        <a:lstStyle/>
        <a:p>
          <a:r>
            <a:rPr lang="en-US" sz="3200">
              <a:latin typeface="Raleway" panose="020B0503030101060003"/>
            </a:rPr>
            <a:t>Step 2</a:t>
          </a:r>
        </a:p>
      </dgm:t>
    </dgm:pt>
    <dgm:pt modelId="{BCA3C7F1-F6BC-4EB8-8899-82735560A1CA}" type="parTrans" cxnId="{72A63D7B-EC6A-4704-89BD-E1A1CA4F1724}">
      <dgm:prSet/>
      <dgm:spPr/>
      <dgm:t>
        <a:bodyPr/>
        <a:lstStyle/>
        <a:p>
          <a:endParaRPr lang="en-US" sz="2000"/>
        </a:p>
      </dgm:t>
    </dgm:pt>
    <dgm:pt modelId="{C746899C-85D8-4789-A0E0-FA7D71928C2A}" type="sibTrans" cxnId="{72A63D7B-EC6A-4704-89BD-E1A1CA4F1724}">
      <dgm:prSet/>
      <dgm:spPr/>
      <dgm:t>
        <a:bodyPr/>
        <a:lstStyle/>
        <a:p>
          <a:endParaRPr lang="en-US" sz="2000"/>
        </a:p>
      </dgm:t>
    </dgm:pt>
    <dgm:pt modelId="{EF87FBC8-DD6C-4209-A5B8-E60C36823B78}">
      <dgm:prSet custT="1"/>
      <dgm:spPr/>
      <dgm:t>
        <a:bodyPr/>
        <a:lstStyle/>
        <a:p>
          <a:r>
            <a:rPr lang="en-US" sz="2800" b="1" dirty="0">
              <a:latin typeface="Raleway" panose="020B0503030101060003"/>
            </a:rPr>
            <a:t>CFA</a:t>
          </a:r>
          <a:r>
            <a:rPr lang="en-US" sz="2800" dirty="0">
              <a:latin typeface="Raleway" panose="020B0503030101060003"/>
            </a:rPr>
            <a:t> – Validation Sample</a:t>
          </a:r>
        </a:p>
      </dgm:t>
    </dgm:pt>
    <dgm:pt modelId="{8E5E45F4-7AE2-4CE0-94BE-D1A716782A21}" type="parTrans" cxnId="{01BC3598-2409-4C23-AA5D-368212EC6725}">
      <dgm:prSet/>
      <dgm:spPr/>
      <dgm:t>
        <a:bodyPr/>
        <a:lstStyle/>
        <a:p>
          <a:endParaRPr lang="en-US" sz="2000"/>
        </a:p>
      </dgm:t>
    </dgm:pt>
    <dgm:pt modelId="{FBB76583-4610-4AB6-8FB8-ABDAAB936D54}" type="sibTrans" cxnId="{01BC3598-2409-4C23-AA5D-368212EC6725}">
      <dgm:prSet/>
      <dgm:spPr/>
      <dgm:t>
        <a:bodyPr/>
        <a:lstStyle/>
        <a:p>
          <a:endParaRPr lang="en-US" sz="2000"/>
        </a:p>
      </dgm:t>
    </dgm:pt>
    <dgm:pt modelId="{5E108BB0-2C1C-435E-8733-510052780762}">
      <dgm:prSet custT="1"/>
      <dgm:spPr/>
      <dgm:t>
        <a:bodyPr/>
        <a:lstStyle/>
        <a:p>
          <a:r>
            <a:rPr lang="en-US" sz="3200" dirty="0">
              <a:latin typeface="Raleway" panose="020B0503030101060003"/>
            </a:rPr>
            <a:t>Step 3</a:t>
          </a:r>
        </a:p>
      </dgm:t>
    </dgm:pt>
    <dgm:pt modelId="{097AFE10-FA95-49BF-AB32-9F1A4A416A1D}" type="parTrans" cxnId="{7D869471-E52D-4754-8C25-2BDD0978F57D}">
      <dgm:prSet/>
      <dgm:spPr/>
      <dgm:t>
        <a:bodyPr/>
        <a:lstStyle/>
        <a:p>
          <a:endParaRPr lang="en-US" sz="2000"/>
        </a:p>
      </dgm:t>
    </dgm:pt>
    <dgm:pt modelId="{AAF5ACED-AD3B-4890-A16E-996078A87167}" type="sibTrans" cxnId="{7D869471-E52D-4754-8C25-2BDD0978F57D}">
      <dgm:prSet/>
      <dgm:spPr/>
      <dgm:t>
        <a:bodyPr/>
        <a:lstStyle/>
        <a:p>
          <a:endParaRPr lang="en-US" sz="2000"/>
        </a:p>
      </dgm:t>
    </dgm:pt>
    <dgm:pt modelId="{72E4955B-CDFD-46DF-ADBD-CA02D2903CE4}">
      <dgm:prSet custT="1"/>
      <dgm:spPr/>
      <dgm:t>
        <a:bodyPr/>
        <a:lstStyle/>
        <a:p>
          <a:r>
            <a:rPr lang="en-US" sz="2800" b="1" dirty="0">
              <a:latin typeface="Raleway" panose="020B0503030101060003"/>
            </a:rPr>
            <a:t>Sensitivity Analysis</a:t>
          </a:r>
          <a:r>
            <a:rPr lang="en-US" sz="2800" dirty="0">
              <a:latin typeface="Raleway" panose="020B0503030101060003"/>
            </a:rPr>
            <a:t> – Male Sample</a:t>
          </a:r>
        </a:p>
      </dgm:t>
    </dgm:pt>
    <dgm:pt modelId="{D63051A0-E54E-4833-9F0F-B9E5A62773B8}" type="parTrans" cxnId="{FF61BE5C-EC78-4686-A61D-4ECC12B8080E}">
      <dgm:prSet/>
      <dgm:spPr/>
      <dgm:t>
        <a:bodyPr/>
        <a:lstStyle/>
        <a:p>
          <a:endParaRPr lang="en-US" sz="2000"/>
        </a:p>
      </dgm:t>
    </dgm:pt>
    <dgm:pt modelId="{BA753AB5-FAC9-4CA2-851C-8431EE4FBE4F}" type="sibTrans" cxnId="{FF61BE5C-EC78-4686-A61D-4ECC12B8080E}">
      <dgm:prSet/>
      <dgm:spPr/>
      <dgm:t>
        <a:bodyPr/>
        <a:lstStyle/>
        <a:p>
          <a:endParaRPr lang="en-US" sz="2000"/>
        </a:p>
      </dgm:t>
    </dgm:pt>
    <dgm:pt modelId="{62526101-0F64-4EAD-91AC-936A799229F2}">
      <dgm:prSet custT="1"/>
      <dgm:spPr/>
      <dgm:t>
        <a:bodyPr/>
        <a:lstStyle/>
        <a:p>
          <a:r>
            <a:rPr lang="en-US" sz="3200">
              <a:latin typeface="Raleway" panose="020B0503030101060003"/>
            </a:rPr>
            <a:t>Step 4</a:t>
          </a:r>
        </a:p>
      </dgm:t>
    </dgm:pt>
    <dgm:pt modelId="{2642F1DC-6C51-40A0-B663-805C69E972EF}" type="parTrans" cxnId="{5DE2C5B2-9BA2-4AD5-B557-55DC311E0268}">
      <dgm:prSet/>
      <dgm:spPr/>
      <dgm:t>
        <a:bodyPr/>
        <a:lstStyle/>
        <a:p>
          <a:endParaRPr lang="en-US" sz="2000"/>
        </a:p>
      </dgm:t>
    </dgm:pt>
    <dgm:pt modelId="{35DD154E-F553-4C5A-AD25-3E23B24B9F44}" type="sibTrans" cxnId="{5DE2C5B2-9BA2-4AD5-B557-55DC311E0268}">
      <dgm:prSet/>
      <dgm:spPr/>
      <dgm:t>
        <a:bodyPr/>
        <a:lstStyle/>
        <a:p>
          <a:endParaRPr lang="en-US" sz="2000"/>
        </a:p>
      </dgm:t>
    </dgm:pt>
    <dgm:pt modelId="{FF954F68-5B9F-41DC-9F45-CACA1F746058}">
      <dgm:prSet custT="1"/>
      <dgm:spPr/>
      <dgm:t>
        <a:bodyPr/>
        <a:lstStyle/>
        <a:p>
          <a:r>
            <a:rPr lang="en-US" sz="2800" b="1" dirty="0">
              <a:latin typeface="Raleway" panose="020B0503030101060003"/>
            </a:rPr>
            <a:t>SEM</a:t>
          </a:r>
          <a:r>
            <a:rPr lang="en-US" sz="2800" dirty="0">
              <a:latin typeface="Raleway" panose="020B0503030101060003"/>
            </a:rPr>
            <a:t> – Female Sample</a:t>
          </a:r>
        </a:p>
      </dgm:t>
    </dgm:pt>
    <dgm:pt modelId="{1C576216-B310-4A5E-B6E5-9A1C96B47816}" type="parTrans" cxnId="{B9CFA647-27AA-4AE8-9EBF-945CBAFA81C0}">
      <dgm:prSet/>
      <dgm:spPr/>
      <dgm:t>
        <a:bodyPr/>
        <a:lstStyle/>
        <a:p>
          <a:endParaRPr lang="en-US" sz="2000"/>
        </a:p>
      </dgm:t>
    </dgm:pt>
    <dgm:pt modelId="{5EC40647-1C7C-4983-AB50-697A82BF9E21}" type="sibTrans" cxnId="{B9CFA647-27AA-4AE8-9EBF-945CBAFA81C0}">
      <dgm:prSet/>
      <dgm:spPr/>
      <dgm:t>
        <a:bodyPr/>
        <a:lstStyle/>
        <a:p>
          <a:endParaRPr lang="en-US" sz="2000"/>
        </a:p>
      </dgm:t>
    </dgm:pt>
    <dgm:pt modelId="{891349C8-0A4B-4034-A344-5F48F873560D}">
      <dgm:prSet custT="1"/>
      <dgm:spPr/>
      <dgm:t>
        <a:bodyPr/>
        <a:lstStyle/>
        <a:p>
          <a:r>
            <a:rPr lang="en-US" sz="2800" b="1" dirty="0">
              <a:latin typeface="Raleway" panose="020B0503030101060003"/>
            </a:rPr>
            <a:t>EFA</a:t>
          </a:r>
          <a:r>
            <a:rPr lang="en-US" sz="2800" dirty="0">
              <a:latin typeface="Raleway" panose="020B0503030101060003"/>
            </a:rPr>
            <a:t> – Calibration Sample </a:t>
          </a:r>
        </a:p>
      </dgm:t>
    </dgm:pt>
    <dgm:pt modelId="{2DB7F043-0927-497A-9A96-9A6E7AAE23A6}" type="sibTrans" cxnId="{B4B9C706-5049-4356-9CB7-45CBA575181C}">
      <dgm:prSet/>
      <dgm:spPr/>
      <dgm:t>
        <a:bodyPr/>
        <a:lstStyle/>
        <a:p>
          <a:endParaRPr lang="en-US" sz="2000"/>
        </a:p>
      </dgm:t>
    </dgm:pt>
    <dgm:pt modelId="{9EF3FAAF-8FF3-4EA0-9016-5675D3EEF292}" type="parTrans" cxnId="{B4B9C706-5049-4356-9CB7-45CBA575181C}">
      <dgm:prSet/>
      <dgm:spPr/>
      <dgm:t>
        <a:bodyPr/>
        <a:lstStyle/>
        <a:p>
          <a:endParaRPr lang="en-US" sz="2000"/>
        </a:p>
      </dgm:t>
    </dgm:pt>
    <dgm:pt modelId="{2D105A75-DD1C-4BC9-A380-17E3ADDB20B6}" type="pres">
      <dgm:prSet presAssocID="{590AED38-0066-4A08-856A-947EF52C76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632FAF-AD54-479D-8C00-4D253207AD0B}" type="pres">
      <dgm:prSet presAssocID="{62526101-0F64-4EAD-91AC-936A799229F2}" presName="boxAndChildren" presStyleCnt="0"/>
      <dgm:spPr/>
    </dgm:pt>
    <dgm:pt modelId="{1D26FCB3-551A-4386-A0AC-30C633E50050}" type="pres">
      <dgm:prSet presAssocID="{62526101-0F64-4EAD-91AC-936A799229F2}" presName="parentTextBox" presStyleLbl="alignNode1" presStyleIdx="0" presStyleCnt="4"/>
      <dgm:spPr/>
      <dgm:t>
        <a:bodyPr/>
        <a:lstStyle/>
        <a:p>
          <a:endParaRPr lang="en-US"/>
        </a:p>
      </dgm:t>
    </dgm:pt>
    <dgm:pt modelId="{455B118F-1E6E-4F03-8A23-8F6D33FF1AB1}" type="pres">
      <dgm:prSet presAssocID="{62526101-0F64-4EAD-91AC-936A799229F2}" presName="descendantBox" presStyleLbl="bgAccFollowNode1" presStyleIdx="0" presStyleCnt="4"/>
      <dgm:spPr/>
      <dgm:t>
        <a:bodyPr/>
        <a:lstStyle/>
        <a:p>
          <a:endParaRPr lang="en-US"/>
        </a:p>
      </dgm:t>
    </dgm:pt>
    <dgm:pt modelId="{587D17FB-E88F-441B-AA20-1309B866F2F3}" type="pres">
      <dgm:prSet presAssocID="{AAF5ACED-AD3B-4890-A16E-996078A87167}" presName="sp" presStyleCnt="0"/>
      <dgm:spPr/>
    </dgm:pt>
    <dgm:pt modelId="{410625A9-71C5-49A4-BBAA-39D3D78F2E9B}" type="pres">
      <dgm:prSet presAssocID="{5E108BB0-2C1C-435E-8733-510052780762}" presName="arrowAndChildren" presStyleCnt="0"/>
      <dgm:spPr/>
    </dgm:pt>
    <dgm:pt modelId="{32F4DFFD-03F0-4071-854E-EE6BCBC5AEC3}" type="pres">
      <dgm:prSet presAssocID="{5E108BB0-2C1C-435E-8733-510052780762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04126BF2-65C1-465A-969A-07F8D4B9D673}" type="pres">
      <dgm:prSet presAssocID="{5E108BB0-2C1C-435E-8733-510052780762}" presName="arrow" presStyleLbl="alignNode1" presStyleIdx="1" presStyleCnt="4"/>
      <dgm:spPr/>
      <dgm:t>
        <a:bodyPr/>
        <a:lstStyle/>
        <a:p>
          <a:endParaRPr lang="en-US"/>
        </a:p>
      </dgm:t>
    </dgm:pt>
    <dgm:pt modelId="{AFE2727E-A6FD-4DD3-A64F-6BE70208252C}" type="pres">
      <dgm:prSet presAssocID="{5E108BB0-2C1C-435E-8733-510052780762}" presName="descendantArrow" presStyleLbl="bgAccFollowNode1" presStyleIdx="1" presStyleCnt="4"/>
      <dgm:spPr/>
      <dgm:t>
        <a:bodyPr/>
        <a:lstStyle/>
        <a:p>
          <a:endParaRPr lang="en-US"/>
        </a:p>
      </dgm:t>
    </dgm:pt>
    <dgm:pt modelId="{E84E0435-4BDB-4077-B5E1-A078E17FB81E}" type="pres">
      <dgm:prSet presAssocID="{C746899C-85D8-4789-A0E0-FA7D71928C2A}" presName="sp" presStyleCnt="0"/>
      <dgm:spPr/>
    </dgm:pt>
    <dgm:pt modelId="{C900A595-A090-47C7-BA8A-B7542C4D8F2B}" type="pres">
      <dgm:prSet presAssocID="{2D35AAC9-6A3A-431B-AFB9-4494A8ACE642}" presName="arrowAndChildren" presStyleCnt="0"/>
      <dgm:spPr/>
    </dgm:pt>
    <dgm:pt modelId="{E797837F-9385-49EC-9CE1-FB30DCA0A9D1}" type="pres">
      <dgm:prSet presAssocID="{2D35AAC9-6A3A-431B-AFB9-4494A8ACE642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047C9893-E580-4D2C-BEB7-2673A2881AF3}" type="pres">
      <dgm:prSet presAssocID="{2D35AAC9-6A3A-431B-AFB9-4494A8ACE642}" presName="arrow" presStyleLbl="alignNode1" presStyleIdx="2" presStyleCnt="4"/>
      <dgm:spPr/>
      <dgm:t>
        <a:bodyPr/>
        <a:lstStyle/>
        <a:p>
          <a:endParaRPr lang="en-US"/>
        </a:p>
      </dgm:t>
    </dgm:pt>
    <dgm:pt modelId="{60141683-4FDA-4CAE-8E91-C95BF54DE1A4}" type="pres">
      <dgm:prSet presAssocID="{2D35AAC9-6A3A-431B-AFB9-4494A8ACE642}" presName="descendantArrow" presStyleLbl="bgAccFollowNode1" presStyleIdx="2" presStyleCnt="4"/>
      <dgm:spPr/>
      <dgm:t>
        <a:bodyPr/>
        <a:lstStyle/>
        <a:p>
          <a:endParaRPr lang="en-US"/>
        </a:p>
      </dgm:t>
    </dgm:pt>
    <dgm:pt modelId="{551BE405-BD1D-47EC-9FBD-FDCD7B3CCDEB}" type="pres">
      <dgm:prSet presAssocID="{D0F7A4F9-D0BA-4515-8C27-69712ABB7226}" presName="sp" presStyleCnt="0"/>
      <dgm:spPr/>
    </dgm:pt>
    <dgm:pt modelId="{2294F31F-0EAB-484A-9CEC-B4575A2C3876}" type="pres">
      <dgm:prSet presAssocID="{3C9BA4AF-4F5F-47AF-A82F-8818345E2535}" presName="arrowAndChildren" presStyleCnt="0"/>
      <dgm:spPr/>
    </dgm:pt>
    <dgm:pt modelId="{4E825B8E-C62E-4F8F-B4A2-6761F5F67C72}" type="pres">
      <dgm:prSet presAssocID="{3C9BA4AF-4F5F-47AF-A82F-8818345E2535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C0D78002-EA48-4383-B7AE-99B43EA7DCEE}" type="pres">
      <dgm:prSet presAssocID="{3C9BA4AF-4F5F-47AF-A82F-8818345E2535}" presName="arrow" presStyleLbl="alignNode1" presStyleIdx="3" presStyleCnt="4"/>
      <dgm:spPr/>
      <dgm:t>
        <a:bodyPr/>
        <a:lstStyle/>
        <a:p>
          <a:endParaRPr lang="en-US"/>
        </a:p>
      </dgm:t>
    </dgm:pt>
    <dgm:pt modelId="{00CF5C0F-50C6-4532-A396-044E5DC76AFF}" type="pres">
      <dgm:prSet presAssocID="{3C9BA4AF-4F5F-47AF-A82F-8818345E2535}" presName="descendantArrow" presStyleLbl="bgAccFollowNode1" presStyleIdx="3" presStyleCnt="4" custLinFactNeighborX="0" custLinFactNeighborY="-50189"/>
      <dgm:spPr/>
      <dgm:t>
        <a:bodyPr/>
        <a:lstStyle/>
        <a:p>
          <a:endParaRPr lang="en-US"/>
        </a:p>
      </dgm:t>
    </dgm:pt>
  </dgm:ptLst>
  <dgm:cxnLst>
    <dgm:cxn modelId="{55CAA321-29AB-41F6-8C5D-17D9082BDD86}" type="presOf" srcId="{EF87FBC8-DD6C-4209-A5B8-E60C36823B78}" destId="{60141683-4FDA-4CAE-8E91-C95BF54DE1A4}" srcOrd="0" destOrd="0" presId="urn:microsoft.com/office/officeart/2016/7/layout/VerticalDownArrowProcess"/>
    <dgm:cxn modelId="{72A63D7B-EC6A-4704-89BD-E1A1CA4F1724}" srcId="{590AED38-0066-4A08-856A-947EF52C7612}" destId="{2D35AAC9-6A3A-431B-AFB9-4494A8ACE642}" srcOrd="1" destOrd="0" parTransId="{BCA3C7F1-F6BC-4EB8-8899-82735560A1CA}" sibTransId="{C746899C-85D8-4789-A0E0-FA7D71928C2A}"/>
    <dgm:cxn modelId="{01BC3598-2409-4C23-AA5D-368212EC6725}" srcId="{2D35AAC9-6A3A-431B-AFB9-4494A8ACE642}" destId="{EF87FBC8-DD6C-4209-A5B8-E60C36823B78}" srcOrd="0" destOrd="0" parTransId="{8E5E45F4-7AE2-4CE0-94BE-D1A716782A21}" sibTransId="{FBB76583-4610-4AB6-8FB8-ABDAAB936D54}"/>
    <dgm:cxn modelId="{2B26EC24-0F9E-4020-A732-C89E66798128}" type="presOf" srcId="{2D35AAC9-6A3A-431B-AFB9-4494A8ACE642}" destId="{047C9893-E580-4D2C-BEB7-2673A2881AF3}" srcOrd="1" destOrd="0" presId="urn:microsoft.com/office/officeart/2016/7/layout/VerticalDownArrowProcess"/>
    <dgm:cxn modelId="{E7DF0CB7-0DC9-4EEC-B733-CB29B517CAB3}" type="presOf" srcId="{5E108BB0-2C1C-435E-8733-510052780762}" destId="{04126BF2-65C1-465A-969A-07F8D4B9D673}" srcOrd="1" destOrd="0" presId="urn:microsoft.com/office/officeart/2016/7/layout/VerticalDownArrowProcess"/>
    <dgm:cxn modelId="{4FBE9CA2-1C34-48E5-BF04-4FC599BD542A}" type="presOf" srcId="{590AED38-0066-4A08-856A-947EF52C7612}" destId="{2D105A75-DD1C-4BC9-A380-17E3ADDB20B6}" srcOrd="0" destOrd="0" presId="urn:microsoft.com/office/officeart/2016/7/layout/VerticalDownArrowProcess"/>
    <dgm:cxn modelId="{41C030D6-15B0-4A37-90AB-12F5E2A3927B}" type="presOf" srcId="{3C9BA4AF-4F5F-47AF-A82F-8818345E2535}" destId="{C0D78002-EA48-4383-B7AE-99B43EA7DCEE}" srcOrd="1" destOrd="0" presId="urn:microsoft.com/office/officeart/2016/7/layout/VerticalDownArrowProcess"/>
    <dgm:cxn modelId="{F2ACAEC8-189C-4703-9EA9-E13285BFF91C}" type="presOf" srcId="{2D35AAC9-6A3A-431B-AFB9-4494A8ACE642}" destId="{E797837F-9385-49EC-9CE1-FB30DCA0A9D1}" srcOrd="0" destOrd="0" presId="urn:microsoft.com/office/officeart/2016/7/layout/VerticalDownArrowProcess"/>
    <dgm:cxn modelId="{B4B9C706-5049-4356-9CB7-45CBA575181C}" srcId="{3C9BA4AF-4F5F-47AF-A82F-8818345E2535}" destId="{891349C8-0A4B-4034-A344-5F48F873560D}" srcOrd="0" destOrd="0" parTransId="{9EF3FAAF-8FF3-4EA0-9016-5675D3EEF292}" sibTransId="{2DB7F043-0927-497A-9A96-9A6E7AAE23A6}"/>
    <dgm:cxn modelId="{F730A92A-5FF8-49F5-B390-9F752084C317}" type="presOf" srcId="{5E108BB0-2C1C-435E-8733-510052780762}" destId="{32F4DFFD-03F0-4071-854E-EE6BCBC5AEC3}" srcOrd="0" destOrd="0" presId="urn:microsoft.com/office/officeart/2016/7/layout/VerticalDownArrowProcess"/>
    <dgm:cxn modelId="{80D92F96-8176-466F-8CD6-29171EC89DA5}" srcId="{590AED38-0066-4A08-856A-947EF52C7612}" destId="{3C9BA4AF-4F5F-47AF-A82F-8818345E2535}" srcOrd="0" destOrd="0" parTransId="{2DC5C369-3991-4121-8AC7-4D8F3500B427}" sibTransId="{D0F7A4F9-D0BA-4515-8C27-69712ABB7226}"/>
    <dgm:cxn modelId="{5DE2C5B2-9BA2-4AD5-B557-55DC311E0268}" srcId="{590AED38-0066-4A08-856A-947EF52C7612}" destId="{62526101-0F64-4EAD-91AC-936A799229F2}" srcOrd="3" destOrd="0" parTransId="{2642F1DC-6C51-40A0-B663-805C69E972EF}" sibTransId="{35DD154E-F553-4C5A-AD25-3E23B24B9F44}"/>
    <dgm:cxn modelId="{E4D44B7C-26A6-4EC9-82F6-AD5B78734096}" type="presOf" srcId="{72E4955B-CDFD-46DF-ADBD-CA02D2903CE4}" destId="{AFE2727E-A6FD-4DD3-A64F-6BE70208252C}" srcOrd="0" destOrd="0" presId="urn:microsoft.com/office/officeart/2016/7/layout/VerticalDownArrowProcess"/>
    <dgm:cxn modelId="{2B5B1D71-376D-4F22-8291-F561F9A400FA}" type="presOf" srcId="{891349C8-0A4B-4034-A344-5F48F873560D}" destId="{00CF5C0F-50C6-4532-A396-044E5DC76AFF}" srcOrd="0" destOrd="0" presId="urn:microsoft.com/office/officeart/2016/7/layout/VerticalDownArrowProcess"/>
    <dgm:cxn modelId="{0426D5D1-8344-4B67-BB2A-39691B7490F7}" type="presOf" srcId="{FF954F68-5B9F-41DC-9F45-CACA1F746058}" destId="{455B118F-1E6E-4F03-8A23-8F6D33FF1AB1}" srcOrd="0" destOrd="0" presId="urn:microsoft.com/office/officeart/2016/7/layout/VerticalDownArrowProcess"/>
    <dgm:cxn modelId="{B9CFA647-27AA-4AE8-9EBF-945CBAFA81C0}" srcId="{62526101-0F64-4EAD-91AC-936A799229F2}" destId="{FF954F68-5B9F-41DC-9F45-CACA1F746058}" srcOrd="0" destOrd="0" parTransId="{1C576216-B310-4A5E-B6E5-9A1C96B47816}" sibTransId="{5EC40647-1C7C-4983-AB50-697A82BF9E21}"/>
    <dgm:cxn modelId="{81B1A556-A568-43AD-9266-4ACEDD94A358}" type="presOf" srcId="{62526101-0F64-4EAD-91AC-936A799229F2}" destId="{1D26FCB3-551A-4386-A0AC-30C633E50050}" srcOrd="0" destOrd="0" presId="urn:microsoft.com/office/officeart/2016/7/layout/VerticalDownArrowProcess"/>
    <dgm:cxn modelId="{FF61BE5C-EC78-4686-A61D-4ECC12B8080E}" srcId="{5E108BB0-2C1C-435E-8733-510052780762}" destId="{72E4955B-CDFD-46DF-ADBD-CA02D2903CE4}" srcOrd="0" destOrd="0" parTransId="{D63051A0-E54E-4833-9F0F-B9E5A62773B8}" sibTransId="{BA753AB5-FAC9-4CA2-851C-8431EE4FBE4F}"/>
    <dgm:cxn modelId="{2336D690-AAE1-4047-8F84-FCD52515F434}" type="presOf" srcId="{3C9BA4AF-4F5F-47AF-A82F-8818345E2535}" destId="{4E825B8E-C62E-4F8F-B4A2-6761F5F67C72}" srcOrd="0" destOrd="0" presId="urn:microsoft.com/office/officeart/2016/7/layout/VerticalDownArrowProcess"/>
    <dgm:cxn modelId="{7D869471-E52D-4754-8C25-2BDD0978F57D}" srcId="{590AED38-0066-4A08-856A-947EF52C7612}" destId="{5E108BB0-2C1C-435E-8733-510052780762}" srcOrd="2" destOrd="0" parTransId="{097AFE10-FA95-49BF-AB32-9F1A4A416A1D}" sibTransId="{AAF5ACED-AD3B-4890-A16E-996078A87167}"/>
    <dgm:cxn modelId="{5D97A0D6-D30B-4BB0-83AE-253DA1F1B751}" type="presParOf" srcId="{2D105A75-DD1C-4BC9-A380-17E3ADDB20B6}" destId="{D2632FAF-AD54-479D-8C00-4D253207AD0B}" srcOrd="0" destOrd="0" presId="urn:microsoft.com/office/officeart/2016/7/layout/VerticalDownArrowProcess"/>
    <dgm:cxn modelId="{617AEDF7-CBF2-427D-BE45-E8A6860326A5}" type="presParOf" srcId="{D2632FAF-AD54-479D-8C00-4D253207AD0B}" destId="{1D26FCB3-551A-4386-A0AC-30C633E50050}" srcOrd="0" destOrd="0" presId="urn:microsoft.com/office/officeart/2016/7/layout/VerticalDownArrowProcess"/>
    <dgm:cxn modelId="{EFD3FF88-62C7-4DC4-A8B9-8E1A4DAB1892}" type="presParOf" srcId="{D2632FAF-AD54-479D-8C00-4D253207AD0B}" destId="{455B118F-1E6E-4F03-8A23-8F6D33FF1AB1}" srcOrd="1" destOrd="0" presId="urn:microsoft.com/office/officeart/2016/7/layout/VerticalDownArrowProcess"/>
    <dgm:cxn modelId="{9D415035-F17B-42D7-9FB9-D0D7B59CC21D}" type="presParOf" srcId="{2D105A75-DD1C-4BC9-A380-17E3ADDB20B6}" destId="{587D17FB-E88F-441B-AA20-1309B866F2F3}" srcOrd="1" destOrd="0" presId="urn:microsoft.com/office/officeart/2016/7/layout/VerticalDownArrowProcess"/>
    <dgm:cxn modelId="{1107799F-0E53-47A6-B5E7-ACA0AAB9129B}" type="presParOf" srcId="{2D105A75-DD1C-4BC9-A380-17E3ADDB20B6}" destId="{410625A9-71C5-49A4-BBAA-39D3D78F2E9B}" srcOrd="2" destOrd="0" presId="urn:microsoft.com/office/officeart/2016/7/layout/VerticalDownArrowProcess"/>
    <dgm:cxn modelId="{417A57A1-6EA2-4B61-9546-AAA9C10A3785}" type="presParOf" srcId="{410625A9-71C5-49A4-BBAA-39D3D78F2E9B}" destId="{32F4DFFD-03F0-4071-854E-EE6BCBC5AEC3}" srcOrd="0" destOrd="0" presId="urn:microsoft.com/office/officeart/2016/7/layout/VerticalDownArrowProcess"/>
    <dgm:cxn modelId="{4CEA190E-2E12-4A2D-8410-969A55247525}" type="presParOf" srcId="{410625A9-71C5-49A4-BBAA-39D3D78F2E9B}" destId="{04126BF2-65C1-465A-969A-07F8D4B9D673}" srcOrd="1" destOrd="0" presId="urn:microsoft.com/office/officeart/2016/7/layout/VerticalDownArrowProcess"/>
    <dgm:cxn modelId="{292A76D3-A33E-4540-842A-6B87DD2DF4FD}" type="presParOf" srcId="{410625A9-71C5-49A4-BBAA-39D3D78F2E9B}" destId="{AFE2727E-A6FD-4DD3-A64F-6BE70208252C}" srcOrd="2" destOrd="0" presId="urn:microsoft.com/office/officeart/2016/7/layout/VerticalDownArrowProcess"/>
    <dgm:cxn modelId="{C57D9861-84B5-4DE7-B6D8-CB73925D1AF4}" type="presParOf" srcId="{2D105A75-DD1C-4BC9-A380-17E3ADDB20B6}" destId="{E84E0435-4BDB-4077-B5E1-A078E17FB81E}" srcOrd="3" destOrd="0" presId="urn:microsoft.com/office/officeart/2016/7/layout/VerticalDownArrowProcess"/>
    <dgm:cxn modelId="{40F214B5-801F-4FAA-8B65-483D396F83D6}" type="presParOf" srcId="{2D105A75-DD1C-4BC9-A380-17E3ADDB20B6}" destId="{C900A595-A090-47C7-BA8A-B7542C4D8F2B}" srcOrd="4" destOrd="0" presId="urn:microsoft.com/office/officeart/2016/7/layout/VerticalDownArrowProcess"/>
    <dgm:cxn modelId="{BAC49A5A-3C12-48FF-8D2F-5FE0F5FBC719}" type="presParOf" srcId="{C900A595-A090-47C7-BA8A-B7542C4D8F2B}" destId="{E797837F-9385-49EC-9CE1-FB30DCA0A9D1}" srcOrd="0" destOrd="0" presId="urn:microsoft.com/office/officeart/2016/7/layout/VerticalDownArrowProcess"/>
    <dgm:cxn modelId="{70A28AEE-A725-436D-8509-743ACEF5D8B6}" type="presParOf" srcId="{C900A595-A090-47C7-BA8A-B7542C4D8F2B}" destId="{047C9893-E580-4D2C-BEB7-2673A2881AF3}" srcOrd="1" destOrd="0" presId="urn:microsoft.com/office/officeart/2016/7/layout/VerticalDownArrowProcess"/>
    <dgm:cxn modelId="{C04A3074-F267-41BF-B203-03D679CFDA20}" type="presParOf" srcId="{C900A595-A090-47C7-BA8A-B7542C4D8F2B}" destId="{60141683-4FDA-4CAE-8E91-C95BF54DE1A4}" srcOrd="2" destOrd="0" presId="urn:microsoft.com/office/officeart/2016/7/layout/VerticalDownArrowProcess"/>
    <dgm:cxn modelId="{F87CACA0-A7E3-4D2F-8991-9B0A880403F7}" type="presParOf" srcId="{2D105A75-DD1C-4BC9-A380-17E3ADDB20B6}" destId="{551BE405-BD1D-47EC-9FBD-FDCD7B3CCDEB}" srcOrd="5" destOrd="0" presId="urn:microsoft.com/office/officeart/2016/7/layout/VerticalDownArrowProcess"/>
    <dgm:cxn modelId="{20F68CE5-9C77-4B39-BB0E-9EFCC48ACBB2}" type="presParOf" srcId="{2D105A75-DD1C-4BC9-A380-17E3ADDB20B6}" destId="{2294F31F-0EAB-484A-9CEC-B4575A2C3876}" srcOrd="6" destOrd="0" presId="urn:microsoft.com/office/officeart/2016/7/layout/VerticalDownArrowProcess"/>
    <dgm:cxn modelId="{42970470-C095-4F9A-8C4D-0458586F6A0E}" type="presParOf" srcId="{2294F31F-0EAB-484A-9CEC-B4575A2C3876}" destId="{4E825B8E-C62E-4F8F-B4A2-6761F5F67C72}" srcOrd="0" destOrd="0" presId="urn:microsoft.com/office/officeart/2016/7/layout/VerticalDownArrowProcess"/>
    <dgm:cxn modelId="{FDD6CE2E-4073-4BB2-BDB1-B2B0EE034E6D}" type="presParOf" srcId="{2294F31F-0EAB-484A-9CEC-B4575A2C3876}" destId="{C0D78002-EA48-4383-B7AE-99B43EA7DCEE}" srcOrd="1" destOrd="0" presId="urn:microsoft.com/office/officeart/2016/7/layout/VerticalDownArrowProcess"/>
    <dgm:cxn modelId="{12B86848-F4DB-47E3-968C-DF938658BD8B}" type="presParOf" srcId="{2294F31F-0EAB-484A-9CEC-B4575A2C3876}" destId="{00CF5C0F-50C6-4532-A396-044E5DC76AFF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609638-ACEB-4713-AF68-C770EA24F04A}" type="doc">
      <dgm:prSet loTypeId="urn:microsoft.com/office/officeart/2005/8/layout/hList7" loCatId="list" qsTypeId="urn:microsoft.com/office/officeart/2005/8/quickstyle/simple1" qsCatId="simple" csTypeId="urn:microsoft.com/office/officeart/2005/8/colors/colorful1" csCatId="colorful" phldr="1"/>
      <dgm:spPr/>
    </dgm:pt>
    <dgm:pt modelId="{747983FF-7028-49E4-AC6C-E158176328A1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/>
            <a:t>Sexual Division of Labor</a:t>
          </a:r>
        </a:p>
      </dgm:t>
    </dgm:pt>
    <dgm:pt modelId="{470A1B52-78EF-435A-9755-5F9FC7DF57C5}" type="parTrans" cxnId="{2BDADBCB-1729-4A5D-A550-29E44DCACACB}">
      <dgm:prSet/>
      <dgm:spPr/>
      <dgm:t>
        <a:bodyPr/>
        <a:lstStyle/>
        <a:p>
          <a:endParaRPr lang="en-US"/>
        </a:p>
      </dgm:t>
    </dgm:pt>
    <dgm:pt modelId="{85C86B27-83C6-4874-87C0-24BCB9DE42E9}" type="sibTrans" cxnId="{2BDADBCB-1729-4A5D-A550-29E44DCACACB}">
      <dgm:prSet/>
      <dgm:spPr/>
      <dgm:t>
        <a:bodyPr/>
        <a:lstStyle/>
        <a:p>
          <a:endParaRPr lang="en-US"/>
        </a:p>
      </dgm:t>
    </dgm:pt>
    <dgm:pt modelId="{5EB4C5AC-A71C-4A7E-BBE1-CE2112B722CB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/>
            <a:t>Sexual Division of Power</a:t>
          </a:r>
        </a:p>
      </dgm:t>
    </dgm:pt>
    <dgm:pt modelId="{DCFF183F-830F-4701-A731-285FD175EC4B}" type="parTrans" cxnId="{5F257D18-FEAA-406A-BF9B-C0FA5EAAD337}">
      <dgm:prSet/>
      <dgm:spPr/>
      <dgm:t>
        <a:bodyPr/>
        <a:lstStyle/>
        <a:p>
          <a:endParaRPr lang="en-US"/>
        </a:p>
      </dgm:t>
    </dgm:pt>
    <dgm:pt modelId="{6758900E-2C5F-4157-AB58-1C8ACF4A4981}" type="sibTrans" cxnId="{5F257D18-FEAA-406A-BF9B-C0FA5EAAD337}">
      <dgm:prSet/>
      <dgm:spPr/>
      <dgm:t>
        <a:bodyPr/>
        <a:lstStyle/>
        <a:p>
          <a:endParaRPr lang="en-US"/>
        </a:p>
      </dgm:t>
    </dgm:pt>
    <dgm:pt modelId="{76B9648E-1825-44F9-A82F-B0BE9AC7347E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dirty="0"/>
            <a:t>Cathexis</a:t>
          </a:r>
        </a:p>
      </dgm:t>
    </dgm:pt>
    <dgm:pt modelId="{6FF13A74-5EAA-40C6-B5B0-8A6428901832}" type="parTrans" cxnId="{A6FE2DE0-FC7C-4373-81AF-5AA19267C42D}">
      <dgm:prSet/>
      <dgm:spPr/>
      <dgm:t>
        <a:bodyPr/>
        <a:lstStyle/>
        <a:p>
          <a:endParaRPr lang="en-US"/>
        </a:p>
      </dgm:t>
    </dgm:pt>
    <dgm:pt modelId="{1F721098-363C-46B4-80F5-166056E64D6B}" type="sibTrans" cxnId="{A6FE2DE0-FC7C-4373-81AF-5AA19267C42D}">
      <dgm:prSet/>
      <dgm:spPr/>
      <dgm:t>
        <a:bodyPr/>
        <a:lstStyle/>
        <a:p>
          <a:endParaRPr lang="en-US"/>
        </a:p>
      </dgm:t>
    </dgm:pt>
    <dgm:pt modelId="{372CDFFA-FE67-4291-B996-3B6B76B8B648}" type="pres">
      <dgm:prSet presAssocID="{16609638-ACEB-4713-AF68-C770EA24F04A}" presName="Name0" presStyleCnt="0">
        <dgm:presLayoutVars>
          <dgm:dir/>
          <dgm:resizeHandles val="exact"/>
        </dgm:presLayoutVars>
      </dgm:prSet>
      <dgm:spPr/>
    </dgm:pt>
    <dgm:pt modelId="{153226A2-374F-4CFF-BE07-C5DD8DA22672}" type="pres">
      <dgm:prSet presAssocID="{16609638-ACEB-4713-AF68-C770EA24F04A}" presName="fgShape" presStyleLbl="fgShp" presStyleIdx="0" presStyleCnt="1" custScaleY="81876"/>
      <dgm:spPr>
        <a:solidFill>
          <a:schemeClr val="bg1">
            <a:lumMod val="85000"/>
          </a:schemeClr>
        </a:solidFill>
        <a:ln>
          <a:noFill/>
        </a:ln>
      </dgm:spPr>
    </dgm:pt>
    <dgm:pt modelId="{9A9CC33D-F1AE-44B3-B5D8-5488A9C5B64A}" type="pres">
      <dgm:prSet presAssocID="{16609638-ACEB-4713-AF68-C770EA24F04A}" presName="linComp" presStyleCnt="0"/>
      <dgm:spPr/>
    </dgm:pt>
    <dgm:pt modelId="{7FFE542B-08F9-4571-B7CA-35350B3A7D5B}" type="pres">
      <dgm:prSet presAssocID="{747983FF-7028-49E4-AC6C-E158176328A1}" presName="compNode" presStyleCnt="0"/>
      <dgm:spPr/>
    </dgm:pt>
    <dgm:pt modelId="{EA06C384-C1E4-4FAE-BD92-E920DDB2A91B}" type="pres">
      <dgm:prSet presAssocID="{747983FF-7028-49E4-AC6C-E158176328A1}" presName="bkgdShape" presStyleLbl="node1" presStyleIdx="0" presStyleCnt="3"/>
      <dgm:spPr/>
      <dgm:t>
        <a:bodyPr/>
        <a:lstStyle/>
        <a:p>
          <a:endParaRPr lang="en-US"/>
        </a:p>
      </dgm:t>
    </dgm:pt>
    <dgm:pt modelId="{9B17C84E-7A44-4DCE-A2E2-644BE694A4E9}" type="pres">
      <dgm:prSet presAssocID="{747983FF-7028-49E4-AC6C-E158176328A1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757F2-53C2-4569-B817-79B9522076D2}" type="pres">
      <dgm:prSet presAssocID="{747983FF-7028-49E4-AC6C-E158176328A1}" presName="invisiNode" presStyleLbl="node1" presStyleIdx="0" presStyleCnt="3"/>
      <dgm:spPr/>
    </dgm:pt>
    <dgm:pt modelId="{E4CA0490-1CA2-4ABD-A992-5CBAD225F5E8}" type="pres">
      <dgm:prSet presAssocID="{747983FF-7028-49E4-AC6C-E158176328A1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789166B0-E11F-4610-B631-5BDF801C4BB3}" type="pres">
      <dgm:prSet presAssocID="{85C86B27-83C6-4874-87C0-24BCB9DE42E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F54618D-F922-4A01-B907-010B848D3213}" type="pres">
      <dgm:prSet presAssocID="{5EB4C5AC-A71C-4A7E-BBE1-CE2112B722CB}" presName="compNode" presStyleCnt="0"/>
      <dgm:spPr/>
    </dgm:pt>
    <dgm:pt modelId="{8F8EEF15-614E-4ACA-B412-0DEDFA364C01}" type="pres">
      <dgm:prSet presAssocID="{5EB4C5AC-A71C-4A7E-BBE1-CE2112B722CB}" presName="bkgdShape" presStyleLbl="node1" presStyleIdx="1" presStyleCnt="3"/>
      <dgm:spPr/>
      <dgm:t>
        <a:bodyPr/>
        <a:lstStyle/>
        <a:p>
          <a:endParaRPr lang="en-US"/>
        </a:p>
      </dgm:t>
    </dgm:pt>
    <dgm:pt modelId="{A4486FB4-D583-4CDC-9752-5DCA10DA51BA}" type="pres">
      <dgm:prSet presAssocID="{5EB4C5AC-A71C-4A7E-BBE1-CE2112B722CB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0308F-4575-47FA-A187-451D2F2E1F8B}" type="pres">
      <dgm:prSet presAssocID="{5EB4C5AC-A71C-4A7E-BBE1-CE2112B722CB}" presName="invisiNode" presStyleLbl="node1" presStyleIdx="1" presStyleCnt="3"/>
      <dgm:spPr/>
    </dgm:pt>
    <dgm:pt modelId="{7FC9FA3D-B2FD-4BB9-9340-60CACD340539}" type="pres">
      <dgm:prSet presAssocID="{5EB4C5AC-A71C-4A7E-BBE1-CE2112B722CB}" presName="imagNod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6802CE90-2EC0-4582-AB93-4DBCFCD9D334}" type="pres">
      <dgm:prSet presAssocID="{6758900E-2C5F-4157-AB58-1C8ACF4A498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24A9CE8-0E64-427C-9FFF-1B6E7D832B2F}" type="pres">
      <dgm:prSet presAssocID="{76B9648E-1825-44F9-A82F-B0BE9AC7347E}" presName="compNode" presStyleCnt="0"/>
      <dgm:spPr/>
    </dgm:pt>
    <dgm:pt modelId="{F218A982-9778-4308-9734-37604F381A00}" type="pres">
      <dgm:prSet presAssocID="{76B9648E-1825-44F9-A82F-B0BE9AC7347E}" presName="bkgdShape" presStyleLbl="node1" presStyleIdx="2" presStyleCnt="3"/>
      <dgm:spPr/>
      <dgm:t>
        <a:bodyPr/>
        <a:lstStyle/>
        <a:p>
          <a:endParaRPr lang="en-US"/>
        </a:p>
      </dgm:t>
    </dgm:pt>
    <dgm:pt modelId="{F8464AF2-962B-4B33-9256-30C70C71CBFD}" type="pres">
      <dgm:prSet presAssocID="{76B9648E-1825-44F9-A82F-B0BE9AC7347E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C513D-322C-4438-A703-63EFF3F491BE}" type="pres">
      <dgm:prSet presAssocID="{76B9648E-1825-44F9-A82F-B0BE9AC7347E}" presName="invisiNode" presStyleLbl="node1" presStyleIdx="2" presStyleCnt="3"/>
      <dgm:spPr/>
    </dgm:pt>
    <dgm:pt modelId="{76AB7965-8A7C-431C-A73A-4E6BA1404ED2}" type="pres">
      <dgm:prSet presAssocID="{76B9648E-1825-44F9-A82F-B0BE9AC7347E}" presName="imagNod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</dgm:ptLst>
  <dgm:cxnLst>
    <dgm:cxn modelId="{AC80AFE2-3758-4D7E-A425-D004DE6641B5}" type="presOf" srcId="{76B9648E-1825-44F9-A82F-B0BE9AC7347E}" destId="{F218A982-9778-4308-9734-37604F381A00}" srcOrd="0" destOrd="0" presId="urn:microsoft.com/office/officeart/2005/8/layout/hList7"/>
    <dgm:cxn modelId="{26259674-10C7-4D43-9D1E-6F52D51C28F6}" type="presOf" srcId="{16609638-ACEB-4713-AF68-C770EA24F04A}" destId="{372CDFFA-FE67-4291-B996-3B6B76B8B648}" srcOrd="0" destOrd="0" presId="urn:microsoft.com/office/officeart/2005/8/layout/hList7"/>
    <dgm:cxn modelId="{780B3EE5-E372-4D65-B11F-160A39584C33}" type="presOf" srcId="{85C86B27-83C6-4874-87C0-24BCB9DE42E9}" destId="{789166B0-E11F-4610-B631-5BDF801C4BB3}" srcOrd="0" destOrd="0" presId="urn:microsoft.com/office/officeart/2005/8/layout/hList7"/>
    <dgm:cxn modelId="{8F9276D0-834B-4D39-B6A1-A06BCDC728B0}" type="presOf" srcId="{6758900E-2C5F-4157-AB58-1C8ACF4A4981}" destId="{6802CE90-2EC0-4582-AB93-4DBCFCD9D334}" srcOrd="0" destOrd="0" presId="urn:microsoft.com/office/officeart/2005/8/layout/hList7"/>
    <dgm:cxn modelId="{2447E790-EEF4-4381-8692-C822B009A025}" type="presOf" srcId="{747983FF-7028-49E4-AC6C-E158176328A1}" destId="{9B17C84E-7A44-4DCE-A2E2-644BE694A4E9}" srcOrd="1" destOrd="0" presId="urn:microsoft.com/office/officeart/2005/8/layout/hList7"/>
    <dgm:cxn modelId="{5F257D18-FEAA-406A-BF9B-C0FA5EAAD337}" srcId="{16609638-ACEB-4713-AF68-C770EA24F04A}" destId="{5EB4C5AC-A71C-4A7E-BBE1-CE2112B722CB}" srcOrd="1" destOrd="0" parTransId="{DCFF183F-830F-4701-A731-285FD175EC4B}" sibTransId="{6758900E-2C5F-4157-AB58-1C8ACF4A4981}"/>
    <dgm:cxn modelId="{68230B32-E023-456B-9242-A552919EA75D}" type="presOf" srcId="{76B9648E-1825-44F9-A82F-B0BE9AC7347E}" destId="{F8464AF2-962B-4B33-9256-30C70C71CBFD}" srcOrd="1" destOrd="0" presId="urn:microsoft.com/office/officeart/2005/8/layout/hList7"/>
    <dgm:cxn modelId="{A69877AB-70ED-4816-A3FC-F06B9000EF4B}" type="presOf" srcId="{5EB4C5AC-A71C-4A7E-BBE1-CE2112B722CB}" destId="{A4486FB4-D583-4CDC-9752-5DCA10DA51BA}" srcOrd="1" destOrd="0" presId="urn:microsoft.com/office/officeart/2005/8/layout/hList7"/>
    <dgm:cxn modelId="{665EF261-7BF7-4B14-A54B-0799DB3BCE5C}" type="presOf" srcId="{5EB4C5AC-A71C-4A7E-BBE1-CE2112B722CB}" destId="{8F8EEF15-614E-4ACA-B412-0DEDFA364C01}" srcOrd="0" destOrd="0" presId="urn:microsoft.com/office/officeart/2005/8/layout/hList7"/>
    <dgm:cxn modelId="{ECA84FCD-2C77-4383-BAC3-F583A9489AF0}" type="presOf" srcId="{747983FF-7028-49E4-AC6C-E158176328A1}" destId="{EA06C384-C1E4-4FAE-BD92-E920DDB2A91B}" srcOrd="0" destOrd="0" presId="urn:microsoft.com/office/officeart/2005/8/layout/hList7"/>
    <dgm:cxn modelId="{2BDADBCB-1729-4A5D-A550-29E44DCACACB}" srcId="{16609638-ACEB-4713-AF68-C770EA24F04A}" destId="{747983FF-7028-49E4-AC6C-E158176328A1}" srcOrd="0" destOrd="0" parTransId="{470A1B52-78EF-435A-9755-5F9FC7DF57C5}" sibTransId="{85C86B27-83C6-4874-87C0-24BCB9DE42E9}"/>
    <dgm:cxn modelId="{A6FE2DE0-FC7C-4373-81AF-5AA19267C42D}" srcId="{16609638-ACEB-4713-AF68-C770EA24F04A}" destId="{76B9648E-1825-44F9-A82F-B0BE9AC7347E}" srcOrd="2" destOrd="0" parTransId="{6FF13A74-5EAA-40C6-B5B0-8A6428901832}" sibTransId="{1F721098-363C-46B4-80F5-166056E64D6B}"/>
    <dgm:cxn modelId="{4699950B-2BAE-41EF-994B-E84FAFD995C4}" type="presParOf" srcId="{372CDFFA-FE67-4291-B996-3B6B76B8B648}" destId="{153226A2-374F-4CFF-BE07-C5DD8DA22672}" srcOrd="0" destOrd="0" presId="urn:microsoft.com/office/officeart/2005/8/layout/hList7"/>
    <dgm:cxn modelId="{1464C6D2-05DD-4302-8FB5-A5866D304E4B}" type="presParOf" srcId="{372CDFFA-FE67-4291-B996-3B6B76B8B648}" destId="{9A9CC33D-F1AE-44B3-B5D8-5488A9C5B64A}" srcOrd="1" destOrd="0" presId="urn:microsoft.com/office/officeart/2005/8/layout/hList7"/>
    <dgm:cxn modelId="{DF61DD9A-4A21-4648-BC16-8644E0E85D4B}" type="presParOf" srcId="{9A9CC33D-F1AE-44B3-B5D8-5488A9C5B64A}" destId="{7FFE542B-08F9-4571-B7CA-35350B3A7D5B}" srcOrd="0" destOrd="0" presId="urn:microsoft.com/office/officeart/2005/8/layout/hList7"/>
    <dgm:cxn modelId="{3662E0A2-9C87-4B0A-B8FD-5D5C40CBB6A2}" type="presParOf" srcId="{7FFE542B-08F9-4571-B7CA-35350B3A7D5B}" destId="{EA06C384-C1E4-4FAE-BD92-E920DDB2A91B}" srcOrd="0" destOrd="0" presId="urn:microsoft.com/office/officeart/2005/8/layout/hList7"/>
    <dgm:cxn modelId="{A610E5CE-1DC0-474B-AE12-56FEE9916BF1}" type="presParOf" srcId="{7FFE542B-08F9-4571-B7CA-35350B3A7D5B}" destId="{9B17C84E-7A44-4DCE-A2E2-644BE694A4E9}" srcOrd="1" destOrd="0" presId="urn:microsoft.com/office/officeart/2005/8/layout/hList7"/>
    <dgm:cxn modelId="{9881537A-CA8C-4957-BDA6-1A4DF0948605}" type="presParOf" srcId="{7FFE542B-08F9-4571-B7CA-35350B3A7D5B}" destId="{A31757F2-53C2-4569-B817-79B9522076D2}" srcOrd="2" destOrd="0" presId="urn:microsoft.com/office/officeart/2005/8/layout/hList7"/>
    <dgm:cxn modelId="{47818504-CFB1-44A0-B671-36AF4943AF31}" type="presParOf" srcId="{7FFE542B-08F9-4571-B7CA-35350B3A7D5B}" destId="{E4CA0490-1CA2-4ABD-A992-5CBAD225F5E8}" srcOrd="3" destOrd="0" presId="urn:microsoft.com/office/officeart/2005/8/layout/hList7"/>
    <dgm:cxn modelId="{B8B65671-5687-4805-A927-1FA72A9DD2AB}" type="presParOf" srcId="{9A9CC33D-F1AE-44B3-B5D8-5488A9C5B64A}" destId="{789166B0-E11F-4610-B631-5BDF801C4BB3}" srcOrd="1" destOrd="0" presId="urn:microsoft.com/office/officeart/2005/8/layout/hList7"/>
    <dgm:cxn modelId="{A3CF6B10-E3A8-40BD-A11D-56793797B187}" type="presParOf" srcId="{9A9CC33D-F1AE-44B3-B5D8-5488A9C5B64A}" destId="{8F54618D-F922-4A01-B907-010B848D3213}" srcOrd="2" destOrd="0" presId="urn:microsoft.com/office/officeart/2005/8/layout/hList7"/>
    <dgm:cxn modelId="{AD8D0211-FDD3-4054-BB42-AC2C303BCA06}" type="presParOf" srcId="{8F54618D-F922-4A01-B907-010B848D3213}" destId="{8F8EEF15-614E-4ACA-B412-0DEDFA364C01}" srcOrd="0" destOrd="0" presId="urn:microsoft.com/office/officeart/2005/8/layout/hList7"/>
    <dgm:cxn modelId="{FB01236B-3F0C-41B5-977E-0434E4092D3C}" type="presParOf" srcId="{8F54618D-F922-4A01-B907-010B848D3213}" destId="{A4486FB4-D583-4CDC-9752-5DCA10DA51BA}" srcOrd="1" destOrd="0" presId="urn:microsoft.com/office/officeart/2005/8/layout/hList7"/>
    <dgm:cxn modelId="{EDA64603-AF29-4410-8452-3DAE2ED37D03}" type="presParOf" srcId="{8F54618D-F922-4A01-B907-010B848D3213}" destId="{0500308F-4575-47FA-A187-451D2F2E1F8B}" srcOrd="2" destOrd="0" presId="urn:microsoft.com/office/officeart/2005/8/layout/hList7"/>
    <dgm:cxn modelId="{BD060948-0BAC-42E9-89F5-72A722216946}" type="presParOf" srcId="{8F54618D-F922-4A01-B907-010B848D3213}" destId="{7FC9FA3D-B2FD-4BB9-9340-60CACD340539}" srcOrd="3" destOrd="0" presId="urn:microsoft.com/office/officeart/2005/8/layout/hList7"/>
    <dgm:cxn modelId="{8AC17808-58AF-4059-A603-876F84AD7AEA}" type="presParOf" srcId="{9A9CC33D-F1AE-44B3-B5D8-5488A9C5B64A}" destId="{6802CE90-2EC0-4582-AB93-4DBCFCD9D334}" srcOrd="3" destOrd="0" presId="urn:microsoft.com/office/officeart/2005/8/layout/hList7"/>
    <dgm:cxn modelId="{44C2C4DF-5291-4E49-9B78-AC3278273ECD}" type="presParOf" srcId="{9A9CC33D-F1AE-44B3-B5D8-5488A9C5B64A}" destId="{E24A9CE8-0E64-427C-9FFF-1B6E7D832B2F}" srcOrd="4" destOrd="0" presId="urn:microsoft.com/office/officeart/2005/8/layout/hList7"/>
    <dgm:cxn modelId="{A6C6B6EF-624F-4F8F-B6A5-624F28FC1692}" type="presParOf" srcId="{E24A9CE8-0E64-427C-9FFF-1B6E7D832B2F}" destId="{F218A982-9778-4308-9734-37604F381A00}" srcOrd="0" destOrd="0" presId="urn:microsoft.com/office/officeart/2005/8/layout/hList7"/>
    <dgm:cxn modelId="{5783FE8E-D620-4B66-B914-3B281D35CAD5}" type="presParOf" srcId="{E24A9CE8-0E64-427C-9FFF-1B6E7D832B2F}" destId="{F8464AF2-962B-4B33-9256-30C70C71CBFD}" srcOrd="1" destOrd="0" presId="urn:microsoft.com/office/officeart/2005/8/layout/hList7"/>
    <dgm:cxn modelId="{0593BB9C-0C98-421A-BE7A-D08E7D018DE7}" type="presParOf" srcId="{E24A9CE8-0E64-427C-9FFF-1B6E7D832B2F}" destId="{FCFC513D-322C-4438-A703-63EFF3F491BE}" srcOrd="2" destOrd="0" presId="urn:microsoft.com/office/officeart/2005/8/layout/hList7"/>
    <dgm:cxn modelId="{4AECA48E-37C1-4298-AF25-1BB7D5E979CD}" type="presParOf" srcId="{E24A9CE8-0E64-427C-9FFF-1B6E7D832B2F}" destId="{76AB7965-8A7C-431C-A73A-4E6BA1404ED2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609638-ACEB-4713-AF68-C770EA24F04A}" type="doc">
      <dgm:prSet loTypeId="urn:microsoft.com/office/officeart/2005/8/layout/hList7" loCatId="list" qsTypeId="urn:microsoft.com/office/officeart/2005/8/quickstyle/simple1" qsCatId="simple" csTypeId="urn:microsoft.com/office/officeart/2005/8/colors/colorful1" csCatId="colorful" phldr="1"/>
      <dgm:spPr/>
    </dgm:pt>
    <dgm:pt modelId="{747983FF-7028-49E4-AC6C-E158176328A1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/>
            <a:t>Sexual Division of Labor</a:t>
          </a:r>
        </a:p>
      </dgm:t>
    </dgm:pt>
    <dgm:pt modelId="{470A1B52-78EF-435A-9755-5F9FC7DF57C5}" type="parTrans" cxnId="{2BDADBCB-1729-4A5D-A550-29E44DCACACB}">
      <dgm:prSet/>
      <dgm:spPr/>
      <dgm:t>
        <a:bodyPr/>
        <a:lstStyle/>
        <a:p>
          <a:endParaRPr lang="en-US"/>
        </a:p>
      </dgm:t>
    </dgm:pt>
    <dgm:pt modelId="{85C86B27-83C6-4874-87C0-24BCB9DE42E9}" type="sibTrans" cxnId="{2BDADBCB-1729-4A5D-A550-29E44DCACACB}">
      <dgm:prSet/>
      <dgm:spPr/>
      <dgm:t>
        <a:bodyPr/>
        <a:lstStyle/>
        <a:p>
          <a:endParaRPr lang="en-US"/>
        </a:p>
      </dgm:t>
    </dgm:pt>
    <dgm:pt modelId="{5EB4C5AC-A71C-4A7E-BBE1-CE2112B722CB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/>
            <a:t>Sexual Division of Power</a:t>
          </a:r>
        </a:p>
      </dgm:t>
    </dgm:pt>
    <dgm:pt modelId="{DCFF183F-830F-4701-A731-285FD175EC4B}" type="parTrans" cxnId="{5F257D18-FEAA-406A-BF9B-C0FA5EAAD337}">
      <dgm:prSet/>
      <dgm:spPr/>
      <dgm:t>
        <a:bodyPr/>
        <a:lstStyle/>
        <a:p>
          <a:endParaRPr lang="en-US"/>
        </a:p>
      </dgm:t>
    </dgm:pt>
    <dgm:pt modelId="{6758900E-2C5F-4157-AB58-1C8ACF4A4981}" type="sibTrans" cxnId="{5F257D18-FEAA-406A-BF9B-C0FA5EAAD337}">
      <dgm:prSet/>
      <dgm:spPr/>
      <dgm:t>
        <a:bodyPr/>
        <a:lstStyle/>
        <a:p>
          <a:endParaRPr lang="en-US"/>
        </a:p>
      </dgm:t>
    </dgm:pt>
    <dgm:pt modelId="{76B9648E-1825-44F9-A82F-B0BE9AC7347E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dirty="0"/>
            <a:t>Cathexis</a:t>
          </a:r>
        </a:p>
      </dgm:t>
    </dgm:pt>
    <dgm:pt modelId="{6FF13A74-5EAA-40C6-B5B0-8A6428901832}" type="parTrans" cxnId="{A6FE2DE0-FC7C-4373-81AF-5AA19267C42D}">
      <dgm:prSet/>
      <dgm:spPr/>
      <dgm:t>
        <a:bodyPr/>
        <a:lstStyle/>
        <a:p>
          <a:endParaRPr lang="en-US"/>
        </a:p>
      </dgm:t>
    </dgm:pt>
    <dgm:pt modelId="{1F721098-363C-46B4-80F5-166056E64D6B}" type="sibTrans" cxnId="{A6FE2DE0-FC7C-4373-81AF-5AA19267C42D}">
      <dgm:prSet/>
      <dgm:spPr/>
      <dgm:t>
        <a:bodyPr/>
        <a:lstStyle/>
        <a:p>
          <a:endParaRPr lang="en-US"/>
        </a:p>
      </dgm:t>
    </dgm:pt>
    <dgm:pt modelId="{372CDFFA-FE67-4291-B996-3B6B76B8B648}" type="pres">
      <dgm:prSet presAssocID="{16609638-ACEB-4713-AF68-C770EA24F04A}" presName="Name0" presStyleCnt="0">
        <dgm:presLayoutVars>
          <dgm:dir/>
          <dgm:resizeHandles val="exact"/>
        </dgm:presLayoutVars>
      </dgm:prSet>
      <dgm:spPr/>
    </dgm:pt>
    <dgm:pt modelId="{153226A2-374F-4CFF-BE07-C5DD8DA22672}" type="pres">
      <dgm:prSet presAssocID="{16609638-ACEB-4713-AF68-C770EA24F04A}" presName="fgShape" presStyleLbl="fgShp" presStyleIdx="0" presStyleCnt="1" custScaleY="81876"/>
      <dgm:spPr>
        <a:solidFill>
          <a:schemeClr val="bg1">
            <a:lumMod val="85000"/>
          </a:schemeClr>
        </a:solidFill>
        <a:ln>
          <a:noFill/>
        </a:ln>
      </dgm:spPr>
    </dgm:pt>
    <dgm:pt modelId="{9A9CC33D-F1AE-44B3-B5D8-5488A9C5B64A}" type="pres">
      <dgm:prSet presAssocID="{16609638-ACEB-4713-AF68-C770EA24F04A}" presName="linComp" presStyleCnt="0"/>
      <dgm:spPr/>
    </dgm:pt>
    <dgm:pt modelId="{7FFE542B-08F9-4571-B7CA-35350B3A7D5B}" type="pres">
      <dgm:prSet presAssocID="{747983FF-7028-49E4-AC6C-E158176328A1}" presName="compNode" presStyleCnt="0"/>
      <dgm:spPr/>
    </dgm:pt>
    <dgm:pt modelId="{EA06C384-C1E4-4FAE-BD92-E920DDB2A91B}" type="pres">
      <dgm:prSet presAssocID="{747983FF-7028-49E4-AC6C-E158176328A1}" presName="bkgdShape" presStyleLbl="node1" presStyleIdx="0" presStyleCnt="3"/>
      <dgm:spPr/>
      <dgm:t>
        <a:bodyPr/>
        <a:lstStyle/>
        <a:p>
          <a:endParaRPr lang="en-US"/>
        </a:p>
      </dgm:t>
    </dgm:pt>
    <dgm:pt modelId="{9B17C84E-7A44-4DCE-A2E2-644BE694A4E9}" type="pres">
      <dgm:prSet presAssocID="{747983FF-7028-49E4-AC6C-E158176328A1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757F2-53C2-4569-B817-79B9522076D2}" type="pres">
      <dgm:prSet presAssocID="{747983FF-7028-49E4-AC6C-E158176328A1}" presName="invisiNode" presStyleLbl="node1" presStyleIdx="0" presStyleCnt="3"/>
      <dgm:spPr/>
    </dgm:pt>
    <dgm:pt modelId="{E4CA0490-1CA2-4ABD-A992-5CBAD225F5E8}" type="pres">
      <dgm:prSet presAssocID="{747983FF-7028-49E4-AC6C-E158176328A1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789166B0-E11F-4610-B631-5BDF801C4BB3}" type="pres">
      <dgm:prSet presAssocID="{85C86B27-83C6-4874-87C0-24BCB9DE42E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F54618D-F922-4A01-B907-010B848D3213}" type="pres">
      <dgm:prSet presAssocID="{5EB4C5AC-A71C-4A7E-BBE1-CE2112B722CB}" presName="compNode" presStyleCnt="0"/>
      <dgm:spPr/>
    </dgm:pt>
    <dgm:pt modelId="{8F8EEF15-614E-4ACA-B412-0DEDFA364C01}" type="pres">
      <dgm:prSet presAssocID="{5EB4C5AC-A71C-4A7E-BBE1-CE2112B722CB}" presName="bkgdShape" presStyleLbl="node1" presStyleIdx="1" presStyleCnt="3"/>
      <dgm:spPr/>
      <dgm:t>
        <a:bodyPr/>
        <a:lstStyle/>
        <a:p>
          <a:endParaRPr lang="en-US"/>
        </a:p>
      </dgm:t>
    </dgm:pt>
    <dgm:pt modelId="{A4486FB4-D583-4CDC-9752-5DCA10DA51BA}" type="pres">
      <dgm:prSet presAssocID="{5EB4C5AC-A71C-4A7E-BBE1-CE2112B722CB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0308F-4575-47FA-A187-451D2F2E1F8B}" type="pres">
      <dgm:prSet presAssocID="{5EB4C5AC-A71C-4A7E-BBE1-CE2112B722CB}" presName="invisiNode" presStyleLbl="node1" presStyleIdx="1" presStyleCnt="3"/>
      <dgm:spPr/>
    </dgm:pt>
    <dgm:pt modelId="{7FC9FA3D-B2FD-4BB9-9340-60CACD340539}" type="pres">
      <dgm:prSet presAssocID="{5EB4C5AC-A71C-4A7E-BBE1-CE2112B722CB}" presName="imagNod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6802CE90-2EC0-4582-AB93-4DBCFCD9D334}" type="pres">
      <dgm:prSet presAssocID="{6758900E-2C5F-4157-AB58-1C8ACF4A498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24A9CE8-0E64-427C-9FFF-1B6E7D832B2F}" type="pres">
      <dgm:prSet presAssocID="{76B9648E-1825-44F9-A82F-B0BE9AC7347E}" presName="compNode" presStyleCnt="0"/>
      <dgm:spPr/>
    </dgm:pt>
    <dgm:pt modelId="{F218A982-9778-4308-9734-37604F381A00}" type="pres">
      <dgm:prSet presAssocID="{76B9648E-1825-44F9-A82F-B0BE9AC7347E}" presName="bkgdShape" presStyleLbl="node1" presStyleIdx="2" presStyleCnt="3"/>
      <dgm:spPr/>
      <dgm:t>
        <a:bodyPr/>
        <a:lstStyle/>
        <a:p>
          <a:endParaRPr lang="en-US"/>
        </a:p>
      </dgm:t>
    </dgm:pt>
    <dgm:pt modelId="{F8464AF2-962B-4B33-9256-30C70C71CBFD}" type="pres">
      <dgm:prSet presAssocID="{76B9648E-1825-44F9-A82F-B0BE9AC7347E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C513D-322C-4438-A703-63EFF3F491BE}" type="pres">
      <dgm:prSet presAssocID="{76B9648E-1825-44F9-A82F-B0BE9AC7347E}" presName="invisiNode" presStyleLbl="node1" presStyleIdx="2" presStyleCnt="3"/>
      <dgm:spPr/>
    </dgm:pt>
    <dgm:pt modelId="{76AB7965-8A7C-431C-A73A-4E6BA1404ED2}" type="pres">
      <dgm:prSet presAssocID="{76B9648E-1825-44F9-A82F-B0BE9AC7347E}" presName="imagNod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</dgm:ptLst>
  <dgm:cxnLst>
    <dgm:cxn modelId="{AC80AFE2-3758-4D7E-A425-D004DE6641B5}" type="presOf" srcId="{76B9648E-1825-44F9-A82F-B0BE9AC7347E}" destId="{F218A982-9778-4308-9734-37604F381A00}" srcOrd="0" destOrd="0" presId="urn:microsoft.com/office/officeart/2005/8/layout/hList7"/>
    <dgm:cxn modelId="{26259674-10C7-4D43-9D1E-6F52D51C28F6}" type="presOf" srcId="{16609638-ACEB-4713-AF68-C770EA24F04A}" destId="{372CDFFA-FE67-4291-B996-3B6B76B8B648}" srcOrd="0" destOrd="0" presId="urn:microsoft.com/office/officeart/2005/8/layout/hList7"/>
    <dgm:cxn modelId="{780B3EE5-E372-4D65-B11F-160A39584C33}" type="presOf" srcId="{85C86B27-83C6-4874-87C0-24BCB9DE42E9}" destId="{789166B0-E11F-4610-B631-5BDF801C4BB3}" srcOrd="0" destOrd="0" presId="urn:microsoft.com/office/officeart/2005/8/layout/hList7"/>
    <dgm:cxn modelId="{8F9276D0-834B-4D39-B6A1-A06BCDC728B0}" type="presOf" srcId="{6758900E-2C5F-4157-AB58-1C8ACF4A4981}" destId="{6802CE90-2EC0-4582-AB93-4DBCFCD9D334}" srcOrd="0" destOrd="0" presId="urn:microsoft.com/office/officeart/2005/8/layout/hList7"/>
    <dgm:cxn modelId="{2447E790-EEF4-4381-8692-C822B009A025}" type="presOf" srcId="{747983FF-7028-49E4-AC6C-E158176328A1}" destId="{9B17C84E-7A44-4DCE-A2E2-644BE694A4E9}" srcOrd="1" destOrd="0" presId="urn:microsoft.com/office/officeart/2005/8/layout/hList7"/>
    <dgm:cxn modelId="{5F257D18-FEAA-406A-BF9B-C0FA5EAAD337}" srcId="{16609638-ACEB-4713-AF68-C770EA24F04A}" destId="{5EB4C5AC-A71C-4A7E-BBE1-CE2112B722CB}" srcOrd="1" destOrd="0" parTransId="{DCFF183F-830F-4701-A731-285FD175EC4B}" sibTransId="{6758900E-2C5F-4157-AB58-1C8ACF4A4981}"/>
    <dgm:cxn modelId="{68230B32-E023-456B-9242-A552919EA75D}" type="presOf" srcId="{76B9648E-1825-44F9-A82F-B0BE9AC7347E}" destId="{F8464AF2-962B-4B33-9256-30C70C71CBFD}" srcOrd="1" destOrd="0" presId="urn:microsoft.com/office/officeart/2005/8/layout/hList7"/>
    <dgm:cxn modelId="{A69877AB-70ED-4816-A3FC-F06B9000EF4B}" type="presOf" srcId="{5EB4C5AC-A71C-4A7E-BBE1-CE2112B722CB}" destId="{A4486FB4-D583-4CDC-9752-5DCA10DA51BA}" srcOrd="1" destOrd="0" presId="urn:microsoft.com/office/officeart/2005/8/layout/hList7"/>
    <dgm:cxn modelId="{665EF261-7BF7-4B14-A54B-0799DB3BCE5C}" type="presOf" srcId="{5EB4C5AC-A71C-4A7E-BBE1-CE2112B722CB}" destId="{8F8EEF15-614E-4ACA-B412-0DEDFA364C01}" srcOrd="0" destOrd="0" presId="urn:microsoft.com/office/officeart/2005/8/layout/hList7"/>
    <dgm:cxn modelId="{ECA84FCD-2C77-4383-BAC3-F583A9489AF0}" type="presOf" srcId="{747983FF-7028-49E4-AC6C-E158176328A1}" destId="{EA06C384-C1E4-4FAE-BD92-E920DDB2A91B}" srcOrd="0" destOrd="0" presId="urn:microsoft.com/office/officeart/2005/8/layout/hList7"/>
    <dgm:cxn modelId="{2BDADBCB-1729-4A5D-A550-29E44DCACACB}" srcId="{16609638-ACEB-4713-AF68-C770EA24F04A}" destId="{747983FF-7028-49E4-AC6C-E158176328A1}" srcOrd="0" destOrd="0" parTransId="{470A1B52-78EF-435A-9755-5F9FC7DF57C5}" sibTransId="{85C86B27-83C6-4874-87C0-24BCB9DE42E9}"/>
    <dgm:cxn modelId="{A6FE2DE0-FC7C-4373-81AF-5AA19267C42D}" srcId="{16609638-ACEB-4713-AF68-C770EA24F04A}" destId="{76B9648E-1825-44F9-A82F-B0BE9AC7347E}" srcOrd="2" destOrd="0" parTransId="{6FF13A74-5EAA-40C6-B5B0-8A6428901832}" sibTransId="{1F721098-363C-46B4-80F5-166056E64D6B}"/>
    <dgm:cxn modelId="{4699950B-2BAE-41EF-994B-E84FAFD995C4}" type="presParOf" srcId="{372CDFFA-FE67-4291-B996-3B6B76B8B648}" destId="{153226A2-374F-4CFF-BE07-C5DD8DA22672}" srcOrd="0" destOrd="0" presId="urn:microsoft.com/office/officeart/2005/8/layout/hList7"/>
    <dgm:cxn modelId="{1464C6D2-05DD-4302-8FB5-A5866D304E4B}" type="presParOf" srcId="{372CDFFA-FE67-4291-B996-3B6B76B8B648}" destId="{9A9CC33D-F1AE-44B3-B5D8-5488A9C5B64A}" srcOrd="1" destOrd="0" presId="urn:microsoft.com/office/officeart/2005/8/layout/hList7"/>
    <dgm:cxn modelId="{DF61DD9A-4A21-4648-BC16-8644E0E85D4B}" type="presParOf" srcId="{9A9CC33D-F1AE-44B3-B5D8-5488A9C5B64A}" destId="{7FFE542B-08F9-4571-B7CA-35350B3A7D5B}" srcOrd="0" destOrd="0" presId="urn:microsoft.com/office/officeart/2005/8/layout/hList7"/>
    <dgm:cxn modelId="{3662E0A2-9C87-4B0A-B8FD-5D5C40CBB6A2}" type="presParOf" srcId="{7FFE542B-08F9-4571-B7CA-35350B3A7D5B}" destId="{EA06C384-C1E4-4FAE-BD92-E920DDB2A91B}" srcOrd="0" destOrd="0" presId="urn:microsoft.com/office/officeart/2005/8/layout/hList7"/>
    <dgm:cxn modelId="{A610E5CE-1DC0-474B-AE12-56FEE9916BF1}" type="presParOf" srcId="{7FFE542B-08F9-4571-B7CA-35350B3A7D5B}" destId="{9B17C84E-7A44-4DCE-A2E2-644BE694A4E9}" srcOrd="1" destOrd="0" presId="urn:microsoft.com/office/officeart/2005/8/layout/hList7"/>
    <dgm:cxn modelId="{9881537A-CA8C-4957-BDA6-1A4DF0948605}" type="presParOf" srcId="{7FFE542B-08F9-4571-B7CA-35350B3A7D5B}" destId="{A31757F2-53C2-4569-B817-79B9522076D2}" srcOrd="2" destOrd="0" presId="urn:microsoft.com/office/officeart/2005/8/layout/hList7"/>
    <dgm:cxn modelId="{47818504-CFB1-44A0-B671-36AF4943AF31}" type="presParOf" srcId="{7FFE542B-08F9-4571-B7CA-35350B3A7D5B}" destId="{E4CA0490-1CA2-4ABD-A992-5CBAD225F5E8}" srcOrd="3" destOrd="0" presId="urn:microsoft.com/office/officeart/2005/8/layout/hList7"/>
    <dgm:cxn modelId="{B8B65671-5687-4805-A927-1FA72A9DD2AB}" type="presParOf" srcId="{9A9CC33D-F1AE-44B3-B5D8-5488A9C5B64A}" destId="{789166B0-E11F-4610-B631-5BDF801C4BB3}" srcOrd="1" destOrd="0" presId="urn:microsoft.com/office/officeart/2005/8/layout/hList7"/>
    <dgm:cxn modelId="{A3CF6B10-E3A8-40BD-A11D-56793797B187}" type="presParOf" srcId="{9A9CC33D-F1AE-44B3-B5D8-5488A9C5B64A}" destId="{8F54618D-F922-4A01-B907-010B848D3213}" srcOrd="2" destOrd="0" presId="urn:microsoft.com/office/officeart/2005/8/layout/hList7"/>
    <dgm:cxn modelId="{AD8D0211-FDD3-4054-BB42-AC2C303BCA06}" type="presParOf" srcId="{8F54618D-F922-4A01-B907-010B848D3213}" destId="{8F8EEF15-614E-4ACA-B412-0DEDFA364C01}" srcOrd="0" destOrd="0" presId="urn:microsoft.com/office/officeart/2005/8/layout/hList7"/>
    <dgm:cxn modelId="{FB01236B-3F0C-41B5-977E-0434E4092D3C}" type="presParOf" srcId="{8F54618D-F922-4A01-B907-010B848D3213}" destId="{A4486FB4-D583-4CDC-9752-5DCA10DA51BA}" srcOrd="1" destOrd="0" presId="urn:microsoft.com/office/officeart/2005/8/layout/hList7"/>
    <dgm:cxn modelId="{EDA64603-AF29-4410-8452-3DAE2ED37D03}" type="presParOf" srcId="{8F54618D-F922-4A01-B907-010B848D3213}" destId="{0500308F-4575-47FA-A187-451D2F2E1F8B}" srcOrd="2" destOrd="0" presId="urn:microsoft.com/office/officeart/2005/8/layout/hList7"/>
    <dgm:cxn modelId="{BD060948-0BAC-42E9-89F5-72A722216946}" type="presParOf" srcId="{8F54618D-F922-4A01-B907-010B848D3213}" destId="{7FC9FA3D-B2FD-4BB9-9340-60CACD340539}" srcOrd="3" destOrd="0" presId="urn:microsoft.com/office/officeart/2005/8/layout/hList7"/>
    <dgm:cxn modelId="{8AC17808-58AF-4059-A603-876F84AD7AEA}" type="presParOf" srcId="{9A9CC33D-F1AE-44B3-B5D8-5488A9C5B64A}" destId="{6802CE90-2EC0-4582-AB93-4DBCFCD9D334}" srcOrd="3" destOrd="0" presId="urn:microsoft.com/office/officeart/2005/8/layout/hList7"/>
    <dgm:cxn modelId="{44C2C4DF-5291-4E49-9B78-AC3278273ECD}" type="presParOf" srcId="{9A9CC33D-F1AE-44B3-B5D8-5488A9C5B64A}" destId="{E24A9CE8-0E64-427C-9FFF-1B6E7D832B2F}" srcOrd="4" destOrd="0" presId="urn:microsoft.com/office/officeart/2005/8/layout/hList7"/>
    <dgm:cxn modelId="{A6C6B6EF-624F-4F8F-B6A5-624F28FC1692}" type="presParOf" srcId="{E24A9CE8-0E64-427C-9FFF-1B6E7D832B2F}" destId="{F218A982-9778-4308-9734-37604F381A00}" srcOrd="0" destOrd="0" presId="urn:microsoft.com/office/officeart/2005/8/layout/hList7"/>
    <dgm:cxn modelId="{5783FE8E-D620-4B66-B914-3B281D35CAD5}" type="presParOf" srcId="{E24A9CE8-0E64-427C-9FFF-1B6E7D832B2F}" destId="{F8464AF2-962B-4B33-9256-30C70C71CBFD}" srcOrd="1" destOrd="0" presId="urn:microsoft.com/office/officeart/2005/8/layout/hList7"/>
    <dgm:cxn modelId="{0593BB9C-0C98-421A-BE7A-D08E7D018DE7}" type="presParOf" srcId="{E24A9CE8-0E64-427C-9FFF-1B6E7D832B2F}" destId="{FCFC513D-322C-4438-A703-63EFF3F491BE}" srcOrd="2" destOrd="0" presId="urn:microsoft.com/office/officeart/2005/8/layout/hList7"/>
    <dgm:cxn modelId="{4AECA48E-37C1-4298-AF25-1BB7D5E979CD}" type="presParOf" srcId="{E24A9CE8-0E64-427C-9FFF-1B6E7D832B2F}" destId="{76AB7965-8A7C-431C-A73A-4E6BA1404ED2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6609638-ACEB-4713-AF68-C770EA24F04A}" type="doc">
      <dgm:prSet loTypeId="urn:microsoft.com/office/officeart/2005/8/layout/hList7" loCatId="list" qsTypeId="urn:microsoft.com/office/officeart/2005/8/quickstyle/simple1" qsCatId="simple" csTypeId="urn:microsoft.com/office/officeart/2005/8/colors/colorful1" csCatId="colorful" phldr="1"/>
      <dgm:spPr/>
    </dgm:pt>
    <dgm:pt modelId="{747983FF-7028-49E4-AC6C-E158176328A1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/>
            <a:t>Sexual Division of Labor</a:t>
          </a:r>
        </a:p>
      </dgm:t>
    </dgm:pt>
    <dgm:pt modelId="{470A1B52-78EF-435A-9755-5F9FC7DF57C5}" type="parTrans" cxnId="{2BDADBCB-1729-4A5D-A550-29E44DCACACB}">
      <dgm:prSet/>
      <dgm:spPr/>
      <dgm:t>
        <a:bodyPr/>
        <a:lstStyle/>
        <a:p>
          <a:endParaRPr lang="en-US"/>
        </a:p>
      </dgm:t>
    </dgm:pt>
    <dgm:pt modelId="{85C86B27-83C6-4874-87C0-24BCB9DE42E9}" type="sibTrans" cxnId="{2BDADBCB-1729-4A5D-A550-29E44DCACACB}">
      <dgm:prSet/>
      <dgm:spPr/>
      <dgm:t>
        <a:bodyPr/>
        <a:lstStyle/>
        <a:p>
          <a:endParaRPr lang="en-US"/>
        </a:p>
      </dgm:t>
    </dgm:pt>
    <dgm:pt modelId="{5EB4C5AC-A71C-4A7E-BBE1-CE2112B722CB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/>
            <a:t>Sexual Division of Power</a:t>
          </a:r>
        </a:p>
      </dgm:t>
    </dgm:pt>
    <dgm:pt modelId="{DCFF183F-830F-4701-A731-285FD175EC4B}" type="parTrans" cxnId="{5F257D18-FEAA-406A-BF9B-C0FA5EAAD337}">
      <dgm:prSet/>
      <dgm:spPr/>
      <dgm:t>
        <a:bodyPr/>
        <a:lstStyle/>
        <a:p>
          <a:endParaRPr lang="en-US"/>
        </a:p>
      </dgm:t>
    </dgm:pt>
    <dgm:pt modelId="{6758900E-2C5F-4157-AB58-1C8ACF4A4981}" type="sibTrans" cxnId="{5F257D18-FEAA-406A-BF9B-C0FA5EAAD337}">
      <dgm:prSet/>
      <dgm:spPr/>
      <dgm:t>
        <a:bodyPr/>
        <a:lstStyle/>
        <a:p>
          <a:endParaRPr lang="en-US"/>
        </a:p>
      </dgm:t>
    </dgm:pt>
    <dgm:pt modelId="{76B9648E-1825-44F9-A82F-B0BE9AC7347E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dirty="0"/>
            <a:t>Cathexis</a:t>
          </a:r>
        </a:p>
      </dgm:t>
    </dgm:pt>
    <dgm:pt modelId="{6FF13A74-5EAA-40C6-B5B0-8A6428901832}" type="parTrans" cxnId="{A6FE2DE0-FC7C-4373-81AF-5AA19267C42D}">
      <dgm:prSet/>
      <dgm:spPr/>
      <dgm:t>
        <a:bodyPr/>
        <a:lstStyle/>
        <a:p>
          <a:endParaRPr lang="en-US"/>
        </a:p>
      </dgm:t>
    </dgm:pt>
    <dgm:pt modelId="{1F721098-363C-46B4-80F5-166056E64D6B}" type="sibTrans" cxnId="{A6FE2DE0-FC7C-4373-81AF-5AA19267C42D}">
      <dgm:prSet/>
      <dgm:spPr/>
      <dgm:t>
        <a:bodyPr/>
        <a:lstStyle/>
        <a:p>
          <a:endParaRPr lang="en-US"/>
        </a:p>
      </dgm:t>
    </dgm:pt>
    <dgm:pt modelId="{372CDFFA-FE67-4291-B996-3B6B76B8B648}" type="pres">
      <dgm:prSet presAssocID="{16609638-ACEB-4713-AF68-C770EA24F04A}" presName="Name0" presStyleCnt="0">
        <dgm:presLayoutVars>
          <dgm:dir/>
          <dgm:resizeHandles val="exact"/>
        </dgm:presLayoutVars>
      </dgm:prSet>
      <dgm:spPr/>
    </dgm:pt>
    <dgm:pt modelId="{153226A2-374F-4CFF-BE07-C5DD8DA22672}" type="pres">
      <dgm:prSet presAssocID="{16609638-ACEB-4713-AF68-C770EA24F04A}" presName="fgShape" presStyleLbl="fgShp" presStyleIdx="0" presStyleCnt="1" custScaleY="81876"/>
      <dgm:spPr>
        <a:solidFill>
          <a:schemeClr val="bg1">
            <a:lumMod val="85000"/>
          </a:schemeClr>
        </a:solidFill>
        <a:ln>
          <a:noFill/>
        </a:ln>
      </dgm:spPr>
    </dgm:pt>
    <dgm:pt modelId="{9A9CC33D-F1AE-44B3-B5D8-5488A9C5B64A}" type="pres">
      <dgm:prSet presAssocID="{16609638-ACEB-4713-AF68-C770EA24F04A}" presName="linComp" presStyleCnt="0"/>
      <dgm:spPr/>
    </dgm:pt>
    <dgm:pt modelId="{7FFE542B-08F9-4571-B7CA-35350B3A7D5B}" type="pres">
      <dgm:prSet presAssocID="{747983FF-7028-49E4-AC6C-E158176328A1}" presName="compNode" presStyleCnt="0"/>
      <dgm:spPr/>
    </dgm:pt>
    <dgm:pt modelId="{EA06C384-C1E4-4FAE-BD92-E920DDB2A91B}" type="pres">
      <dgm:prSet presAssocID="{747983FF-7028-49E4-AC6C-E158176328A1}" presName="bkgdShape" presStyleLbl="node1" presStyleIdx="0" presStyleCnt="3"/>
      <dgm:spPr/>
      <dgm:t>
        <a:bodyPr/>
        <a:lstStyle/>
        <a:p>
          <a:endParaRPr lang="en-US"/>
        </a:p>
      </dgm:t>
    </dgm:pt>
    <dgm:pt modelId="{9B17C84E-7A44-4DCE-A2E2-644BE694A4E9}" type="pres">
      <dgm:prSet presAssocID="{747983FF-7028-49E4-AC6C-E158176328A1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757F2-53C2-4569-B817-79B9522076D2}" type="pres">
      <dgm:prSet presAssocID="{747983FF-7028-49E4-AC6C-E158176328A1}" presName="invisiNode" presStyleLbl="node1" presStyleIdx="0" presStyleCnt="3"/>
      <dgm:spPr/>
    </dgm:pt>
    <dgm:pt modelId="{E4CA0490-1CA2-4ABD-A992-5CBAD225F5E8}" type="pres">
      <dgm:prSet presAssocID="{747983FF-7028-49E4-AC6C-E158176328A1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789166B0-E11F-4610-B631-5BDF801C4BB3}" type="pres">
      <dgm:prSet presAssocID="{85C86B27-83C6-4874-87C0-24BCB9DE42E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F54618D-F922-4A01-B907-010B848D3213}" type="pres">
      <dgm:prSet presAssocID="{5EB4C5AC-A71C-4A7E-BBE1-CE2112B722CB}" presName="compNode" presStyleCnt="0"/>
      <dgm:spPr/>
    </dgm:pt>
    <dgm:pt modelId="{8F8EEF15-614E-4ACA-B412-0DEDFA364C01}" type="pres">
      <dgm:prSet presAssocID="{5EB4C5AC-A71C-4A7E-BBE1-CE2112B722CB}" presName="bkgdShape" presStyleLbl="node1" presStyleIdx="1" presStyleCnt="3"/>
      <dgm:spPr/>
      <dgm:t>
        <a:bodyPr/>
        <a:lstStyle/>
        <a:p>
          <a:endParaRPr lang="en-US"/>
        </a:p>
      </dgm:t>
    </dgm:pt>
    <dgm:pt modelId="{A4486FB4-D583-4CDC-9752-5DCA10DA51BA}" type="pres">
      <dgm:prSet presAssocID="{5EB4C5AC-A71C-4A7E-BBE1-CE2112B722CB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0308F-4575-47FA-A187-451D2F2E1F8B}" type="pres">
      <dgm:prSet presAssocID="{5EB4C5AC-A71C-4A7E-BBE1-CE2112B722CB}" presName="invisiNode" presStyleLbl="node1" presStyleIdx="1" presStyleCnt="3"/>
      <dgm:spPr/>
    </dgm:pt>
    <dgm:pt modelId="{7FC9FA3D-B2FD-4BB9-9340-60CACD340539}" type="pres">
      <dgm:prSet presAssocID="{5EB4C5AC-A71C-4A7E-BBE1-CE2112B722CB}" presName="imagNod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6802CE90-2EC0-4582-AB93-4DBCFCD9D334}" type="pres">
      <dgm:prSet presAssocID="{6758900E-2C5F-4157-AB58-1C8ACF4A498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24A9CE8-0E64-427C-9FFF-1B6E7D832B2F}" type="pres">
      <dgm:prSet presAssocID="{76B9648E-1825-44F9-A82F-B0BE9AC7347E}" presName="compNode" presStyleCnt="0"/>
      <dgm:spPr/>
    </dgm:pt>
    <dgm:pt modelId="{F218A982-9778-4308-9734-37604F381A00}" type="pres">
      <dgm:prSet presAssocID="{76B9648E-1825-44F9-A82F-B0BE9AC7347E}" presName="bkgdShape" presStyleLbl="node1" presStyleIdx="2" presStyleCnt="3"/>
      <dgm:spPr/>
      <dgm:t>
        <a:bodyPr/>
        <a:lstStyle/>
        <a:p>
          <a:endParaRPr lang="en-US"/>
        </a:p>
      </dgm:t>
    </dgm:pt>
    <dgm:pt modelId="{F8464AF2-962B-4B33-9256-30C70C71CBFD}" type="pres">
      <dgm:prSet presAssocID="{76B9648E-1825-44F9-A82F-B0BE9AC7347E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C513D-322C-4438-A703-63EFF3F491BE}" type="pres">
      <dgm:prSet presAssocID="{76B9648E-1825-44F9-A82F-B0BE9AC7347E}" presName="invisiNode" presStyleLbl="node1" presStyleIdx="2" presStyleCnt="3"/>
      <dgm:spPr/>
    </dgm:pt>
    <dgm:pt modelId="{76AB7965-8A7C-431C-A73A-4E6BA1404ED2}" type="pres">
      <dgm:prSet presAssocID="{76B9648E-1825-44F9-A82F-B0BE9AC7347E}" presName="imagNod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</dgm:ptLst>
  <dgm:cxnLst>
    <dgm:cxn modelId="{AC80AFE2-3758-4D7E-A425-D004DE6641B5}" type="presOf" srcId="{76B9648E-1825-44F9-A82F-B0BE9AC7347E}" destId="{F218A982-9778-4308-9734-37604F381A00}" srcOrd="0" destOrd="0" presId="urn:microsoft.com/office/officeart/2005/8/layout/hList7"/>
    <dgm:cxn modelId="{26259674-10C7-4D43-9D1E-6F52D51C28F6}" type="presOf" srcId="{16609638-ACEB-4713-AF68-C770EA24F04A}" destId="{372CDFFA-FE67-4291-B996-3B6B76B8B648}" srcOrd="0" destOrd="0" presId="urn:microsoft.com/office/officeart/2005/8/layout/hList7"/>
    <dgm:cxn modelId="{780B3EE5-E372-4D65-B11F-160A39584C33}" type="presOf" srcId="{85C86B27-83C6-4874-87C0-24BCB9DE42E9}" destId="{789166B0-E11F-4610-B631-5BDF801C4BB3}" srcOrd="0" destOrd="0" presId="urn:microsoft.com/office/officeart/2005/8/layout/hList7"/>
    <dgm:cxn modelId="{8F9276D0-834B-4D39-B6A1-A06BCDC728B0}" type="presOf" srcId="{6758900E-2C5F-4157-AB58-1C8ACF4A4981}" destId="{6802CE90-2EC0-4582-AB93-4DBCFCD9D334}" srcOrd="0" destOrd="0" presId="urn:microsoft.com/office/officeart/2005/8/layout/hList7"/>
    <dgm:cxn modelId="{2447E790-EEF4-4381-8692-C822B009A025}" type="presOf" srcId="{747983FF-7028-49E4-AC6C-E158176328A1}" destId="{9B17C84E-7A44-4DCE-A2E2-644BE694A4E9}" srcOrd="1" destOrd="0" presId="urn:microsoft.com/office/officeart/2005/8/layout/hList7"/>
    <dgm:cxn modelId="{5F257D18-FEAA-406A-BF9B-C0FA5EAAD337}" srcId="{16609638-ACEB-4713-AF68-C770EA24F04A}" destId="{5EB4C5AC-A71C-4A7E-BBE1-CE2112B722CB}" srcOrd="1" destOrd="0" parTransId="{DCFF183F-830F-4701-A731-285FD175EC4B}" sibTransId="{6758900E-2C5F-4157-AB58-1C8ACF4A4981}"/>
    <dgm:cxn modelId="{68230B32-E023-456B-9242-A552919EA75D}" type="presOf" srcId="{76B9648E-1825-44F9-A82F-B0BE9AC7347E}" destId="{F8464AF2-962B-4B33-9256-30C70C71CBFD}" srcOrd="1" destOrd="0" presId="urn:microsoft.com/office/officeart/2005/8/layout/hList7"/>
    <dgm:cxn modelId="{A69877AB-70ED-4816-A3FC-F06B9000EF4B}" type="presOf" srcId="{5EB4C5AC-A71C-4A7E-BBE1-CE2112B722CB}" destId="{A4486FB4-D583-4CDC-9752-5DCA10DA51BA}" srcOrd="1" destOrd="0" presId="urn:microsoft.com/office/officeart/2005/8/layout/hList7"/>
    <dgm:cxn modelId="{665EF261-7BF7-4B14-A54B-0799DB3BCE5C}" type="presOf" srcId="{5EB4C5AC-A71C-4A7E-BBE1-CE2112B722CB}" destId="{8F8EEF15-614E-4ACA-B412-0DEDFA364C01}" srcOrd="0" destOrd="0" presId="urn:microsoft.com/office/officeart/2005/8/layout/hList7"/>
    <dgm:cxn modelId="{ECA84FCD-2C77-4383-BAC3-F583A9489AF0}" type="presOf" srcId="{747983FF-7028-49E4-AC6C-E158176328A1}" destId="{EA06C384-C1E4-4FAE-BD92-E920DDB2A91B}" srcOrd="0" destOrd="0" presId="urn:microsoft.com/office/officeart/2005/8/layout/hList7"/>
    <dgm:cxn modelId="{2BDADBCB-1729-4A5D-A550-29E44DCACACB}" srcId="{16609638-ACEB-4713-AF68-C770EA24F04A}" destId="{747983FF-7028-49E4-AC6C-E158176328A1}" srcOrd="0" destOrd="0" parTransId="{470A1B52-78EF-435A-9755-5F9FC7DF57C5}" sibTransId="{85C86B27-83C6-4874-87C0-24BCB9DE42E9}"/>
    <dgm:cxn modelId="{A6FE2DE0-FC7C-4373-81AF-5AA19267C42D}" srcId="{16609638-ACEB-4713-AF68-C770EA24F04A}" destId="{76B9648E-1825-44F9-A82F-B0BE9AC7347E}" srcOrd="2" destOrd="0" parTransId="{6FF13A74-5EAA-40C6-B5B0-8A6428901832}" sibTransId="{1F721098-363C-46B4-80F5-166056E64D6B}"/>
    <dgm:cxn modelId="{4699950B-2BAE-41EF-994B-E84FAFD995C4}" type="presParOf" srcId="{372CDFFA-FE67-4291-B996-3B6B76B8B648}" destId="{153226A2-374F-4CFF-BE07-C5DD8DA22672}" srcOrd="0" destOrd="0" presId="urn:microsoft.com/office/officeart/2005/8/layout/hList7"/>
    <dgm:cxn modelId="{1464C6D2-05DD-4302-8FB5-A5866D304E4B}" type="presParOf" srcId="{372CDFFA-FE67-4291-B996-3B6B76B8B648}" destId="{9A9CC33D-F1AE-44B3-B5D8-5488A9C5B64A}" srcOrd="1" destOrd="0" presId="urn:microsoft.com/office/officeart/2005/8/layout/hList7"/>
    <dgm:cxn modelId="{DF61DD9A-4A21-4648-BC16-8644E0E85D4B}" type="presParOf" srcId="{9A9CC33D-F1AE-44B3-B5D8-5488A9C5B64A}" destId="{7FFE542B-08F9-4571-B7CA-35350B3A7D5B}" srcOrd="0" destOrd="0" presId="urn:microsoft.com/office/officeart/2005/8/layout/hList7"/>
    <dgm:cxn modelId="{3662E0A2-9C87-4B0A-B8FD-5D5C40CBB6A2}" type="presParOf" srcId="{7FFE542B-08F9-4571-B7CA-35350B3A7D5B}" destId="{EA06C384-C1E4-4FAE-BD92-E920DDB2A91B}" srcOrd="0" destOrd="0" presId="urn:microsoft.com/office/officeart/2005/8/layout/hList7"/>
    <dgm:cxn modelId="{A610E5CE-1DC0-474B-AE12-56FEE9916BF1}" type="presParOf" srcId="{7FFE542B-08F9-4571-B7CA-35350B3A7D5B}" destId="{9B17C84E-7A44-4DCE-A2E2-644BE694A4E9}" srcOrd="1" destOrd="0" presId="urn:microsoft.com/office/officeart/2005/8/layout/hList7"/>
    <dgm:cxn modelId="{9881537A-CA8C-4957-BDA6-1A4DF0948605}" type="presParOf" srcId="{7FFE542B-08F9-4571-B7CA-35350B3A7D5B}" destId="{A31757F2-53C2-4569-B817-79B9522076D2}" srcOrd="2" destOrd="0" presId="urn:microsoft.com/office/officeart/2005/8/layout/hList7"/>
    <dgm:cxn modelId="{47818504-CFB1-44A0-B671-36AF4943AF31}" type="presParOf" srcId="{7FFE542B-08F9-4571-B7CA-35350B3A7D5B}" destId="{E4CA0490-1CA2-4ABD-A992-5CBAD225F5E8}" srcOrd="3" destOrd="0" presId="urn:microsoft.com/office/officeart/2005/8/layout/hList7"/>
    <dgm:cxn modelId="{B8B65671-5687-4805-A927-1FA72A9DD2AB}" type="presParOf" srcId="{9A9CC33D-F1AE-44B3-B5D8-5488A9C5B64A}" destId="{789166B0-E11F-4610-B631-5BDF801C4BB3}" srcOrd="1" destOrd="0" presId="urn:microsoft.com/office/officeart/2005/8/layout/hList7"/>
    <dgm:cxn modelId="{A3CF6B10-E3A8-40BD-A11D-56793797B187}" type="presParOf" srcId="{9A9CC33D-F1AE-44B3-B5D8-5488A9C5B64A}" destId="{8F54618D-F922-4A01-B907-010B848D3213}" srcOrd="2" destOrd="0" presId="urn:microsoft.com/office/officeart/2005/8/layout/hList7"/>
    <dgm:cxn modelId="{AD8D0211-FDD3-4054-BB42-AC2C303BCA06}" type="presParOf" srcId="{8F54618D-F922-4A01-B907-010B848D3213}" destId="{8F8EEF15-614E-4ACA-B412-0DEDFA364C01}" srcOrd="0" destOrd="0" presId="urn:microsoft.com/office/officeart/2005/8/layout/hList7"/>
    <dgm:cxn modelId="{FB01236B-3F0C-41B5-977E-0434E4092D3C}" type="presParOf" srcId="{8F54618D-F922-4A01-B907-010B848D3213}" destId="{A4486FB4-D583-4CDC-9752-5DCA10DA51BA}" srcOrd="1" destOrd="0" presId="urn:microsoft.com/office/officeart/2005/8/layout/hList7"/>
    <dgm:cxn modelId="{EDA64603-AF29-4410-8452-3DAE2ED37D03}" type="presParOf" srcId="{8F54618D-F922-4A01-B907-010B848D3213}" destId="{0500308F-4575-47FA-A187-451D2F2E1F8B}" srcOrd="2" destOrd="0" presId="urn:microsoft.com/office/officeart/2005/8/layout/hList7"/>
    <dgm:cxn modelId="{BD060948-0BAC-42E9-89F5-72A722216946}" type="presParOf" srcId="{8F54618D-F922-4A01-B907-010B848D3213}" destId="{7FC9FA3D-B2FD-4BB9-9340-60CACD340539}" srcOrd="3" destOrd="0" presId="urn:microsoft.com/office/officeart/2005/8/layout/hList7"/>
    <dgm:cxn modelId="{8AC17808-58AF-4059-A603-876F84AD7AEA}" type="presParOf" srcId="{9A9CC33D-F1AE-44B3-B5D8-5488A9C5B64A}" destId="{6802CE90-2EC0-4582-AB93-4DBCFCD9D334}" srcOrd="3" destOrd="0" presId="urn:microsoft.com/office/officeart/2005/8/layout/hList7"/>
    <dgm:cxn modelId="{44C2C4DF-5291-4E49-9B78-AC3278273ECD}" type="presParOf" srcId="{9A9CC33D-F1AE-44B3-B5D8-5488A9C5B64A}" destId="{E24A9CE8-0E64-427C-9FFF-1B6E7D832B2F}" srcOrd="4" destOrd="0" presId="urn:microsoft.com/office/officeart/2005/8/layout/hList7"/>
    <dgm:cxn modelId="{A6C6B6EF-624F-4F8F-B6A5-624F28FC1692}" type="presParOf" srcId="{E24A9CE8-0E64-427C-9FFF-1B6E7D832B2F}" destId="{F218A982-9778-4308-9734-37604F381A00}" srcOrd="0" destOrd="0" presId="urn:microsoft.com/office/officeart/2005/8/layout/hList7"/>
    <dgm:cxn modelId="{5783FE8E-D620-4B66-B914-3B281D35CAD5}" type="presParOf" srcId="{E24A9CE8-0E64-427C-9FFF-1B6E7D832B2F}" destId="{F8464AF2-962B-4B33-9256-30C70C71CBFD}" srcOrd="1" destOrd="0" presId="urn:microsoft.com/office/officeart/2005/8/layout/hList7"/>
    <dgm:cxn modelId="{0593BB9C-0C98-421A-BE7A-D08E7D018DE7}" type="presParOf" srcId="{E24A9CE8-0E64-427C-9FFF-1B6E7D832B2F}" destId="{FCFC513D-322C-4438-A703-63EFF3F491BE}" srcOrd="2" destOrd="0" presId="urn:microsoft.com/office/officeart/2005/8/layout/hList7"/>
    <dgm:cxn modelId="{4AECA48E-37C1-4298-AF25-1BB7D5E979CD}" type="presParOf" srcId="{E24A9CE8-0E64-427C-9FFF-1B6E7D832B2F}" destId="{76AB7965-8A7C-431C-A73A-4E6BA1404ED2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6C384-C1E4-4FAE-BD92-E920DDB2A91B}">
      <dsp:nvSpPr>
        <dsp:cNvPr id="0" name=""/>
        <dsp:cNvSpPr/>
      </dsp:nvSpPr>
      <dsp:spPr>
        <a:xfrm>
          <a:off x="1683" y="0"/>
          <a:ext cx="2618793" cy="418804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Sexual Division of Labor</a:t>
          </a:r>
        </a:p>
      </dsp:txBody>
      <dsp:txXfrm>
        <a:off x="1683" y="1675216"/>
        <a:ext cx="2618793" cy="1675216"/>
      </dsp:txXfrm>
    </dsp:sp>
    <dsp:sp modelId="{E4CA0490-1CA2-4ABD-A992-5CBAD225F5E8}">
      <dsp:nvSpPr>
        <dsp:cNvPr id="0" name=""/>
        <dsp:cNvSpPr/>
      </dsp:nvSpPr>
      <dsp:spPr>
        <a:xfrm>
          <a:off x="613771" y="251282"/>
          <a:ext cx="1394617" cy="139461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8EEF15-614E-4ACA-B412-0DEDFA364C01}">
      <dsp:nvSpPr>
        <dsp:cNvPr id="0" name=""/>
        <dsp:cNvSpPr/>
      </dsp:nvSpPr>
      <dsp:spPr>
        <a:xfrm>
          <a:off x="2699040" y="0"/>
          <a:ext cx="2618793" cy="4188041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Sexual Division of Power</a:t>
          </a:r>
        </a:p>
      </dsp:txBody>
      <dsp:txXfrm>
        <a:off x="2699040" y="1675216"/>
        <a:ext cx="2618793" cy="1675216"/>
      </dsp:txXfrm>
    </dsp:sp>
    <dsp:sp modelId="{7FC9FA3D-B2FD-4BB9-9340-60CACD340539}">
      <dsp:nvSpPr>
        <dsp:cNvPr id="0" name=""/>
        <dsp:cNvSpPr/>
      </dsp:nvSpPr>
      <dsp:spPr>
        <a:xfrm>
          <a:off x="3311128" y="251282"/>
          <a:ext cx="1394617" cy="139461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18A982-9778-4308-9734-37604F381A00}">
      <dsp:nvSpPr>
        <dsp:cNvPr id="0" name=""/>
        <dsp:cNvSpPr/>
      </dsp:nvSpPr>
      <dsp:spPr>
        <a:xfrm>
          <a:off x="5396398" y="0"/>
          <a:ext cx="2618793" cy="4188041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Cathexis</a:t>
          </a:r>
        </a:p>
      </dsp:txBody>
      <dsp:txXfrm>
        <a:off x="5396398" y="1675216"/>
        <a:ext cx="2618793" cy="1675216"/>
      </dsp:txXfrm>
    </dsp:sp>
    <dsp:sp modelId="{76AB7965-8A7C-431C-A73A-4E6BA1404ED2}">
      <dsp:nvSpPr>
        <dsp:cNvPr id="0" name=""/>
        <dsp:cNvSpPr/>
      </dsp:nvSpPr>
      <dsp:spPr>
        <a:xfrm>
          <a:off x="6008486" y="251282"/>
          <a:ext cx="1394617" cy="1394617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3226A2-374F-4CFF-BE07-C5DD8DA22672}">
      <dsp:nvSpPr>
        <dsp:cNvPr id="0" name=""/>
        <dsp:cNvSpPr/>
      </dsp:nvSpPr>
      <dsp:spPr>
        <a:xfrm>
          <a:off x="320674" y="3407360"/>
          <a:ext cx="7375525" cy="514350"/>
        </a:xfrm>
        <a:prstGeom prst="leftRightArrow">
          <a:avLst/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64492-6666-4080-89EE-5F8F3A4211C9}">
      <dsp:nvSpPr>
        <dsp:cNvPr id="0" name=""/>
        <dsp:cNvSpPr/>
      </dsp:nvSpPr>
      <dsp:spPr>
        <a:xfrm>
          <a:off x="0" y="716"/>
          <a:ext cx="7734505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0B82FFF-7778-4B9C-91AC-8661D7418C13}">
      <dsp:nvSpPr>
        <dsp:cNvPr id="0" name=""/>
        <dsp:cNvSpPr/>
      </dsp:nvSpPr>
      <dsp:spPr>
        <a:xfrm>
          <a:off x="0" y="716"/>
          <a:ext cx="7734505" cy="2217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/>
            <a:t>Model gendered powerlessness in young women</a:t>
          </a:r>
        </a:p>
      </dsp:txBody>
      <dsp:txXfrm>
        <a:off x="0" y="716"/>
        <a:ext cx="7734505" cy="2217766"/>
      </dsp:txXfrm>
    </dsp:sp>
    <dsp:sp modelId="{06664B67-2D48-48AB-936A-6F02688F6898}">
      <dsp:nvSpPr>
        <dsp:cNvPr id="0" name=""/>
        <dsp:cNvSpPr/>
      </dsp:nvSpPr>
      <dsp:spPr>
        <a:xfrm>
          <a:off x="0" y="2109359"/>
          <a:ext cx="7734505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4B4C6D-94A3-445D-8CBD-F8EC9BB2CF40}">
      <dsp:nvSpPr>
        <dsp:cNvPr id="0" name=""/>
        <dsp:cNvSpPr/>
      </dsp:nvSpPr>
      <dsp:spPr>
        <a:xfrm>
          <a:off x="0" y="2078852"/>
          <a:ext cx="7726951" cy="2286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/>
            <a:t>Explore association between  gendered powerlessness and condom use</a:t>
          </a:r>
        </a:p>
      </dsp:txBody>
      <dsp:txXfrm>
        <a:off x="0" y="2078852"/>
        <a:ext cx="7726951" cy="22867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F42CC5-6B9C-47AC-B31C-7223771D7606}">
      <dsp:nvSpPr>
        <dsp:cNvPr id="0" name=""/>
        <dsp:cNvSpPr/>
      </dsp:nvSpPr>
      <dsp:spPr>
        <a:xfrm>
          <a:off x="0" y="478254"/>
          <a:ext cx="7845643" cy="19845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1596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8909" tIns="187452" rIns="608909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Raleway" panose="020B0503030101060003"/>
            </a:rPr>
            <a:t>Adolescent Medicine Trials Network for HIV/AIDS Interventions</a:t>
          </a:r>
          <a:endParaRPr lang="en-US" sz="2800" kern="1200" dirty="0">
            <a:latin typeface="Raleway" panose="020B0503030101060003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Raleway" panose="020B0503030101060003"/>
            </a:rPr>
            <a:t>14 US cities</a:t>
          </a:r>
          <a:endParaRPr lang="en-US" sz="2800" kern="1200" dirty="0">
            <a:latin typeface="Raleway" panose="020B0503030101060003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Raleway" panose="020B0503030101060003"/>
            </a:rPr>
            <a:t>Venue-based sampling</a:t>
          </a:r>
          <a:endParaRPr lang="en-US" sz="2800" kern="1200" dirty="0">
            <a:latin typeface="Raleway" panose="020B0503030101060003"/>
          </a:endParaRPr>
        </a:p>
      </dsp:txBody>
      <dsp:txXfrm>
        <a:off x="0" y="478254"/>
        <a:ext cx="7845643" cy="1984500"/>
      </dsp:txXfrm>
    </dsp:sp>
    <dsp:sp modelId="{036CB014-E7EE-4C0E-AB63-00A1E732A092}">
      <dsp:nvSpPr>
        <dsp:cNvPr id="0" name=""/>
        <dsp:cNvSpPr/>
      </dsp:nvSpPr>
      <dsp:spPr>
        <a:xfrm>
          <a:off x="392282" y="41213"/>
          <a:ext cx="5393479" cy="569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1596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583" tIns="0" rIns="207583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/>
            <a:t>Procedures</a:t>
          </a:r>
          <a:endParaRPr lang="en-US" sz="3600" kern="1200" dirty="0"/>
        </a:p>
      </dsp:txBody>
      <dsp:txXfrm>
        <a:off x="420101" y="69032"/>
        <a:ext cx="5337841" cy="514242"/>
      </dsp:txXfrm>
    </dsp:sp>
    <dsp:sp modelId="{D01094BE-EA3C-4714-9549-C8356D146B80}">
      <dsp:nvSpPr>
        <dsp:cNvPr id="0" name=""/>
        <dsp:cNvSpPr/>
      </dsp:nvSpPr>
      <dsp:spPr>
        <a:xfrm>
          <a:off x="0" y="2975802"/>
          <a:ext cx="7845643" cy="161595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1596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8909" tIns="187452" rIns="608909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>
              <a:latin typeface="Raleway" panose="020B0503030101060003"/>
            </a:rPr>
            <a:t>High-risk youth of color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>
              <a:latin typeface="Raleway" panose="020B0503030101060003"/>
            </a:rPr>
            <a:t>Ages 12-24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>
              <a:latin typeface="Raleway" panose="020B0503030101060003"/>
            </a:rPr>
            <a:t>Over 2,000 youth</a:t>
          </a:r>
        </a:p>
      </dsp:txBody>
      <dsp:txXfrm>
        <a:off x="0" y="2975802"/>
        <a:ext cx="7845643" cy="1615950"/>
      </dsp:txXfrm>
    </dsp:sp>
    <dsp:sp modelId="{C2F14FAF-5FAF-40E6-B3C4-C8A1FC7F57B3}">
      <dsp:nvSpPr>
        <dsp:cNvPr id="0" name=""/>
        <dsp:cNvSpPr/>
      </dsp:nvSpPr>
      <dsp:spPr>
        <a:xfrm>
          <a:off x="392282" y="2511354"/>
          <a:ext cx="5619692" cy="5972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1596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583" tIns="0" rIns="207583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/>
            <a:t>Participants</a:t>
          </a:r>
          <a:endParaRPr lang="en-US" sz="2800" kern="1200" dirty="0"/>
        </a:p>
      </dsp:txBody>
      <dsp:txXfrm>
        <a:off x="421439" y="2540511"/>
        <a:ext cx="5561378" cy="5389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6FCB3-551A-4386-A0AC-30C633E50050}">
      <dsp:nvSpPr>
        <dsp:cNvPr id="0" name=""/>
        <dsp:cNvSpPr/>
      </dsp:nvSpPr>
      <dsp:spPr>
        <a:xfrm>
          <a:off x="0" y="3862507"/>
          <a:ext cx="2101180" cy="8450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436" tIns="227584" rIns="149436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>
              <a:latin typeface="Raleway" panose="020B0503030101060003"/>
            </a:rPr>
            <a:t>Step 4</a:t>
          </a:r>
        </a:p>
      </dsp:txBody>
      <dsp:txXfrm>
        <a:off x="0" y="3862507"/>
        <a:ext cx="2101180" cy="845022"/>
      </dsp:txXfrm>
    </dsp:sp>
    <dsp:sp modelId="{455B118F-1E6E-4F03-8A23-8F6D33FF1AB1}">
      <dsp:nvSpPr>
        <dsp:cNvPr id="0" name=""/>
        <dsp:cNvSpPr/>
      </dsp:nvSpPr>
      <dsp:spPr>
        <a:xfrm>
          <a:off x="2101179" y="3862507"/>
          <a:ext cx="6303540" cy="84502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866" tIns="355600" rIns="127866" bIns="35560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Raleway" panose="020B0503030101060003"/>
            </a:rPr>
            <a:t>SEM</a:t>
          </a:r>
          <a:r>
            <a:rPr lang="en-US" sz="2800" kern="1200" dirty="0">
              <a:latin typeface="Raleway" panose="020B0503030101060003"/>
            </a:rPr>
            <a:t> – Female Sample</a:t>
          </a:r>
        </a:p>
      </dsp:txBody>
      <dsp:txXfrm>
        <a:off x="2101179" y="3862507"/>
        <a:ext cx="6303540" cy="845022"/>
      </dsp:txXfrm>
    </dsp:sp>
    <dsp:sp modelId="{04126BF2-65C1-465A-969A-07F8D4B9D673}">
      <dsp:nvSpPr>
        <dsp:cNvPr id="0" name=""/>
        <dsp:cNvSpPr/>
      </dsp:nvSpPr>
      <dsp:spPr>
        <a:xfrm rot="10800000">
          <a:off x="0" y="2575538"/>
          <a:ext cx="2101180" cy="1299644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436" tIns="227584" rIns="149436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>
              <a:latin typeface="Raleway" panose="020B0503030101060003"/>
            </a:rPr>
            <a:t>Step 3</a:t>
          </a:r>
        </a:p>
      </dsp:txBody>
      <dsp:txXfrm rot="-10800000">
        <a:off x="0" y="2575538"/>
        <a:ext cx="2101180" cy="844768"/>
      </dsp:txXfrm>
    </dsp:sp>
    <dsp:sp modelId="{AFE2727E-A6FD-4DD3-A64F-6BE70208252C}">
      <dsp:nvSpPr>
        <dsp:cNvPr id="0" name=""/>
        <dsp:cNvSpPr/>
      </dsp:nvSpPr>
      <dsp:spPr>
        <a:xfrm>
          <a:off x="2101179" y="2575538"/>
          <a:ext cx="6303540" cy="844768"/>
        </a:xfrm>
        <a:prstGeom prst="rect">
          <a:avLst/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866" tIns="355600" rIns="127866" bIns="35560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Raleway" panose="020B0503030101060003"/>
            </a:rPr>
            <a:t>Sensitivity Analysis</a:t>
          </a:r>
          <a:r>
            <a:rPr lang="en-US" sz="2800" kern="1200" dirty="0">
              <a:latin typeface="Raleway" panose="020B0503030101060003"/>
            </a:rPr>
            <a:t> – Male Sample</a:t>
          </a:r>
        </a:p>
      </dsp:txBody>
      <dsp:txXfrm>
        <a:off x="2101179" y="2575538"/>
        <a:ext cx="6303540" cy="844768"/>
      </dsp:txXfrm>
    </dsp:sp>
    <dsp:sp modelId="{047C9893-E580-4D2C-BEB7-2673A2881AF3}">
      <dsp:nvSpPr>
        <dsp:cNvPr id="0" name=""/>
        <dsp:cNvSpPr/>
      </dsp:nvSpPr>
      <dsp:spPr>
        <a:xfrm rot="10800000">
          <a:off x="0" y="1288569"/>
          <a:ext cx="2101180" cy="1299644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436" tIns="227584" rIns="149436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>
              <a:latin typeface="Raleway" panose="020B0503030101060003"/>
            </a:rPr>
            <a:t>Step 2</a:t>
          </a:r>
        </a:p>
      </dsp:txBody>
      <dsp:txXfrm rot="-10800000">
        <a:off x="0" y="1288569"/>
        <a:ext cx="2101180" cy="844768"/>
      </dsp:txXfrm>
    </dsp:sp>
    <dsp:sp modelId="{60141683-4FDA-4CAE-8E91-C95BF54DE1A4}">
      <dsp:nvSpPr>
        <dsp:cNvPr id="0" name=""/>
        <dsp:cNvSpPr/>
      </dsp:nvSpPr>
      <dsp:spPr>
        <a:xfrm>
          <a:off x="2101179" y="1288569"/>
          <a:ext cx="6303540" cy="844768"/>
        </a:xfrm>
        <a:prstGeom prst="rect">
          <a:avLst/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866" tIns="355600" rIns="127866" bIns="35560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Raleway" panose="020B0503030101060003"/>
            </a:rPr>
            <a:t>CFA</a:t>
          </a:r>
          <a:r>
            <a:rPr lang="en-US" sz="2800" kern="1200" dirty="0">
              <a:latin typeface="Raleway" panose="020B0503030101060003"/>
            </a:rPr>
            <a:t> – Validation Sample</a:t>
          </a:r>
        </a:p>
      </dsp:txBody>
      <dsp:txXfrm>
        <a:off x="2101179" y="1288569"/>
        <a:ext cx="6303540" cy="844768"/>
      </dsp:txXfrm>
    </dsp:sp>
    <dsp:sp modelId="{C0D78002-EA48-4383-B7AE-99B43EA7DCEE}">
      <dsp:nvSpPr>
        <dsp:cNvPr id="0" name=""/>
        <dsp:cNvSpPr/>
      </dsp:nvSpPr>
      <dsp:spPr>
        <a:xfrm rot="10800000">
          <a:off x="0" y="1600"/>
          <a:ext cx="2101180" cy="1299644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436" tIns="227584" rIns="149436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>
              <a:latin typeface="Raleway" panose="020B0503030101060003"/>
            </a:rPr>
            <a:t>Step 1</a:t>
          </a:r>
        </a:p>
      </dsp:txBody>
      <dsp:txXfrm rot="-10800000">
        <a:off x="0" y="1600"/>
        <a:ext cx="2101180" cy="844768"/>
      </dsp:txXfrm>
    </dsp:sp>
    <dsp:sp modelId="{00CF5C0F-50C6-4532-A396-044E5DC76AFF}">
      <dsp:nvSpPr>
        <dsp:cNvPr id="0" name=""/>
        <dsp:cNvSpPr/>
      </dsp:nvSpPr>
      <dsp:spPr>
        <a:xfrm>
          <a:off x="2101179" y="0"/>
          <a:ext cx="6303540" cy="844768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866" tIns="355600" rIns="127866" bIns="35560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Raleway" panose="020B0503030101060003"/>
            </a:rPr>
            <a:t>EFA</a:t>
          </a:r>
          <a:r>
            <a:rPr lang="en-US" sz="2800" kern="1200" dirty="0">
              <a:latin typeface="Raleway" panose="020B0503030101060003"/>
            </a:rPr>
            <a:t> – Calibration Sample </a:t>
          </a:r>
        </a:p>
      </dsp:txBody>
      <dsp:txXfrm>
        <a:off x="2101179" y="0"/>
        <a:ext cx="6303540" cy="8447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6C384-C1E4-4FAE-BD92-E920DDB2A91B}">
      <dsp:nvSpPr>
        <dsp:cNvPr id="0" name=""/>
        <dsp:cNvSpPr/>
      </dsp:nvSpPr>
      <dsp:spPr>
        <a:xfrm>
          <a:off x="1037" y="0"/>
          <a:ext cx="1613610" cy="2976665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Sexual Division of Labor</a:t>
          </a:r>
        </a:p>
      </dsp:txBody>
      <dsp:txXfrm>
        <a:off x="1037" y="1190666"/>
        <a:ext cx="1613610" cy="1190666"/>
      </dsp:txXfrm>
    </dsp:sp>
    <dsp:sp modelId="{E4CA0490-1CA2-4ABD-A992-5CBAD225F5E8}">
      <dsp:nvSpPr>
        <dsp:cNvPr id="0" name=""/>
        <dsp:cNvSpPr/>
      </dsp:nvSpPr>
      <dsp:spPr>
        <a:xfrm>
          <a:off x="312227" y="178599"/>
          <a:ext cx="991229" cy="99122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8EEF15-614E-4ACA-B412-0DEDFA364C01}">
      <dsp:nvSpPr>
        <dsp:cNvPr id="0" name=""/>
        <dsp:cNvSpPr/>
      </dsp:nvSpPr>
      <dsp:spPr>
        <a:xfrm>
          <a:off x="1663055" y="0"/>
          <a:ext cx="1613610" cy="2976665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Sexual Division of Power</a:t>
          </a:r>
        </a:p>
      </dsp:txBody>
      <dsp:txXfrm>
        <a:off x="1663055" y="1190666"/>
        <a:ext cx="1613610" cy="1190666"/>
      </dsp:txXfrm>
    </dsp:sp>
    <dsp:sp modelId="{7FC9FA3D-B2FD-4BB9-9340-60CACD340539}">
      <dsp:nvSpPr>
        <dsp:cNvPr id="0" name=""/>
        <dsp:cNvSpPr/>
      </dsp:nvSpPr>
      <dsp:spPr>
        <a:xfrm>
          <a:off x="1974245" y="178599"/>
          <a:ext cx="991229" cy="99122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18A982-9778-4308-9734-37604F381A00}">
      <dsp:nvSpPr>
        <dsp:cNvPr id="0" name=""/>
        <dsp:cNvSpPr/>
      </dsp:nvSpPr>
      <dsp:spPr>
        <a:xfrm>
          <a:off x="3325073" y="0"/>
          <a:ext cx="1613610" cy="2976665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Cathexis</a:t>
          </a:r>
        </a:p>
      </dsp:txBody>
      <dsp:txXfrm>
        <a:off x="3325073" y="1190666"/>
        <a:ext cx="1613610" cy="1190666"/>
      </dsp:txXfrm>
    </dsp:sp>
    <dsp:sp modelId="{76AB7965-8A7C-431C-A73A-4E6BA1404ED2}">
      <dsp:nvSpPr>
        <dsp:cNvPr id="0" name=""/>
        <dsp:cNvSpPr/>
      </dsp:nvSpPr>
      <dsp:spPr>
        <a:xfrm>
          <a:off x="3636264" y="178599"/>
          <a:ext cx="991229" cy="991229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3226A2-374F-4CFF-BE07-C5DD8DA22672}">
      <dsp:nvSpPr>
        <dsp:cNvPr id="0" name=""/>
        <dsp:cNvSpPr/>
      </dsp:nvSpPr>
      <dsp:spPr>
        <a:xfrm>
          <a:off x="197588" y="2421793"/>
          <a:ext cx="4544543" cy="365576"/>
        </a:xfrm>
        <a:prstGeom prst="leftRightArrow">
          <a:avLst/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6C384-C1E4-4FAE-BD92-E920DDB2A91B}">
      <dsp:nvSpPr>
        <dsp:cNvPr id="0" name=""/>
        <dsp:cNvSpPr/>
      </dsp:nvSpPr>
      <dsp:spPr>
        <a:xfrm>
          <a:off x="1037" y="0"/>
          <a:ext cx="1613610" cy="2976665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Sexual Division of Labor</a:t>
          </a:r>
        </a:p>
      </dsp:txBody>
      <dsp:txXfrm>
        <a:off x="1037" y="1190666"/>
        <a:ext cx="1613610" cy="1190666"/>
      </dsp:txXfrm>
    </dsp:sp>
    <dsp:sp modelId="{E4CA0490-1CA2-4ABD-A992-5CBAD225F5E8}">
      <dsp:nvSpPr>
        <dsp:cNvPr id="0" name=""/>
        <dsp:cNvSpPr/>
      </dsp:nvSpPr>
      <dsp:spPr>
        <a:xfrm>
          <a:off x="312227" y="178599"/>
          <a:ext cx="991229" cy="99122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8EEF15-614E-4ACA-B412-0DEDFA364C01}">
      <dsp:nvSpPr>
        <dsp:cNvPr id="0" name=""/>
        <dsp:cNvSpPr/>
      </dsp:nvSpPr>
      <dsp:spPr>
        <a:xfrm>
          <a:off x="1663055" y="0"/>
          <a:ext cx="1613610" cy="2976665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Sexual Division of Power</a:t>
          </a:r>
        </a:p>
      </dsp:txBody>
      <dsp:txXfrm>
        <a:off x="1663055" y="1190666"/>
        <a:ext cx="1613610" cy="1190666"/>
      </dsp:txXfrm>
    </dsp:sp>
    <dsp:sp modelId="{7FC9FA3D-B2FD-4BB9-9340-60CACD340539}">
      <dsp:nvSpPr>
        <dsp:cNvPr id="0" name=""/>
        <dsp:cNvSpPr/>
      </dsp:nvSpPr>
      <dsp:spPr>
        <a:xfrm>
          <a:off x="1974245" y="178599"/>
          <a:ext cx="991229" cy="99122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18A982-9778-4308-9734-37604F381A00}">
      <dsp:nvSpPr>
        <dsp:cNvPr id="0" name=""/>
        <dsp:cNvSpPr/>
      </dsp:nvSpPr>
      <dsp:spPr>
        <a:xfrm>
          <a:off x="3325073" y="0"/>
          <a:ext cx="1613610" cy="2976665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Cathexis</a:t>
          </a:r>
        </a:p>
      </dsp:txBody>
      <dsp:txXfrm>
        <a:off x="3325073" y="1190666"/>
        <a:ext cx="1613610" cy="1190666"/>
      </dsp:txXfrm>
    </dsp:sp>
    <dsp:sp modelId="{76AB7965-8A7C-431C-A73A-4E6BA1404ED2}">
      <dsp:nvSpPr>
        <dsp:cNvPr id="0" name=""/>
        <dsp:cNvSpPr/>
      </dsp:nvSpPr>
      <dsp:spPr>
        <a:xfrm>
          <a:off x="3636264" y="178599"/>
          <a:ext cx="991229" cy="991229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3226A2-374F-4CFF-BE07-C5DD8DA22672}">
      <dsp:nvSpPr>
        <dsp:cNvPr id="0" name=""/>
        <dsp:cNvSpPr/>
      </dsp:nvSpPr>
      <dsp:spPr>
        <a:xfrm>
          <a:off x="197588" y="2421793"/>
          <a:ext cx="4544543" cy="365576"/>
        </a:xfrm>
        <a:prstGeom prst="leftRightArrow">
          <a:avLst/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6C384-C1E4-4FAE-BD92-E920DDB2A91B}">
      <dsp:nvSpPr>
        <dsp:cNvPr id="0" name=""/>
        <dsp:cNvSpPr/>
      </dsp:nvSpPr>
      <dsp:spPr>
        <a:xfrm>
          <a:off x="1037" y="0"/>
          <a:ext cx="1613610" cy="2976665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Sexual Division of Labor</a:t>
          </a:r>
        </a:p>
      </dsp:txBody>
      <dsp:txXfrm>
        <a:off x="1037" y="1190666"/>
        <a:ext cx="1613610" cy="1190666"/>
      </dsp:txXfrm>
    </dsp:sp>
    <dsp:sp modelId="{E4CA0490-1CA2-4ABD-A992-5CBAD225F5E8}">
      <dsp:nvSpPr>
        <dsp:cNvPr id="0" name=""/>
        <dsp:cNvSpPr/>
      </dsp:nvSpPr>
      <dsp:spPr>
        <a:xfrm>
          <a:off x="312227" y="178599"/>
          <a:ext cx="991229" cy="99122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8EEF15-614E-4ACA-B412-0DEDFA364C01}">
      <dsp:nvSpPr>
        <dsp:cNvPr id="0" name=""/>
        <dsp:cNvSpPr/>
      </dsp:nvSpPr>
      <dsp:spPr>
        <a:xfrm>
          <a:off x="1663055" y="0"/>
          <a:ext cx="1613610" cy="2976665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Sexual Division of Power</a:t>
          </a:r>
        </a:p>
      </dsp:txBody>
      <dsp:txXfrm>
        <a:off x="1663055" y="1190666"/>
        <a:ext cx="1613610" cy="1190666"/>
      </dsp:txXfrm>
    </dsp:sp>
    <dsp:sp modelId="{7FC9FA3D-B2FD-4BB9-9340-60CACD340539}">
      <dsp:nvSpPr>
        <dsp:cNvPr id="0" name=""/>
        <dsp:cNvSpPr/>
      </dsp:nvSpPr>
      <dsp:spPr>
        <a:xfrm>
          <a:off x="1974245" y="178599"/>
          <a:ext cx="991229" cy="99122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18A982-9778-4308-9734-37604F381A00}">
      <dsp:nvSpPr>
        <dsp:cNvPr id="0" name=""/>
        <dsp:cNvSpPr/>
      </dsp:nvSpPr>
      <dsp:spPr>
        <a:xfrm>
          <a:off x="3325073" y="0"/>
          <a:ext cx="1613610" cy="2976665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Cathexis</a:t>
          </a:r>
        </a:p>
      </dsp:txBody>
      <dsp:txXfrm>
        <a:off x="3325073" y="1190666"/>
        <a:ext cx="1613610" cy="1190666"/>
      </dsp:txXfrm>
    </dsp:sp>
    <dsp:sp modelId="{76AB7965-8A7C-431C-A73A-4E6BA1404ED2}">
      <dsp:nvSpPr>
        <dsp:cNvPr id="0" name=""/>
        <dsp:cNvSpPr/>
      </dsp:nvSpPr>
      <dsp:spPr>
        <a:xfrm>
          <a:off x="3636264" y="178599"/>
          <a:ext cx="991229" cy="991229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3226A2-374F-4CFF-BE07-C5DD8DA22672}">
      <dsp:nvSpPr>
        <dsp:cNvPr id="0" name=""/>
        <dsp:cNvSpPr/>
      </dsp:nvSpPr>
      <dsp:spPr>
        <a:xfrm>
          <a:off x="197588" y="2421793"/>
          <a:ext cx="4544543" cy="365576"/>
        </a:xfrm>
        <a:prstGeom prst="leftRightArrow">
          <a:avLst/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4BA7C-1559-449F-84CC-E916F3FA8A1D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FC918-61D2-4678-A2C1-DC41EEAB2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33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8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8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1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baseline="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7" y="274639"/>
            <a:ext cx="8298205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7" y="1600201"/>
            <a:ext cx="3836708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1"/>
            <a:ext cx="40386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3"/>
            <a:ext cx="38382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49"/>
            <a:ext cx="2797026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3" y="273052"/>
            <a:ext cx="5111750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2"/>
            <a:ext cx="2797026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accent5">
                <a:lumMod val="50000"/>
              </a:schemeClr>
            </a:gs>
            <a:gs pos="17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15.sv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15.sv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21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1D634C0A-D808-44ED-A62A-71F5CE4AD0E5}"/>
              </a:ext>
            </a:extLst>
          </p:cNvPr>
          <p:cNvGrpSpPr/>
          <p:nvPr/>
        </p:nvGrpSpPr>
        <p:grpSpPr>
          <a:xfrm>
            <a:off x="1181865" y="1385184"/>
            <a:ext cx="7012369" cy="1299644"/>
            <a:chOff x="1181865" y="2600501"/>
            <a:chExt cx="7012369" cy="1299644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424CC5DB-A487-4DB6-AAED-325B4F24D667}"/>
                </a:ext>
              </a:extLst>
            </p:cNvPr>
            <p:cNvSpPr/>
            <p:nvPr/>
          </p:nvSpPr>
          <p:spPr>
            <a:xfrm>
              <a:off x="1181865" y="2600501"/>
              <a:ext cx="1753092" cy="1299644"/>
            </a:xfrm>
            <a:custGeom>
              <a:avLst/>
              <a:gdLst>
                <a:gd name="connsiteX0" fmla="*/ 0 w 1753092"/>
                <a:gd name="connsiteY0" fmla="*/ 455174 h 1299644"/>
                <a:gd name="connsiteX1" fmla="*/ 844055 w 1753092"/>
                <a:gd name="connsiteY1" fmla="*/ 455174 h 1299644"/>
                <a:gd name="connsiteX2" fmla="*/ 844055 w 1753092"/>
                <a:gd name="connsiteY2" fmla="*/ 194947 h 1299644"/>
                <a:gd name="connsiteX3" fmla="*/ 746582 w 1753092"/>
                <a:gd name="connsiteY3" fmla="*/ 194947 h 1299644"/>
                <a:gd name="connsiteX4" fmla="*/ 876546 w 1753092"/>
                <a:gd name="connsiteY4" fmla="*/ 0 h 1299644"/>
                <a:gd name="connsiteX5" fmla="*/ 1006510 w 1753092"/>
                <a:gd name="connsiteY5" fmla="*/ 194947 h 1299644"/>
                <a:gd name="connsiteX6" fmla="*/ 909037 w 1753092"/>
                <a:gd name="connsiteY6" fmla="*/ 194947 h 1299644"/>
                <a:gd name="connsiteX7" fmla="*/ 909037 w 1753092"/>
                <a:gd name="connsiteY7" fmla="*/ 455174 h 1299644"/>
                <a:gd name="connsiteX8" fmla="*/ 1753092 w 1753092"/>
                <a:gd name="connsiteY8" fmla="*/ 455174 h 1299644"/>
                <a:gd name="connsiteX9" fmla="*/ 1753092 w 1753092"/>
                <a:gd name="connsiteY9" fmla="*/ 1299644 h 1299644"/>
                <a:gd name="connsiteX10" fmla="*/ 0 w 1753092"/>
                <a:gd name="connsiteY10" fmla="*/ 1299644 h 1299644"/>
                <a:gd name="connsiteX11" fmla="*/ 0 w 1753092"/>
                <a:gd name="connsiteY11" fmla="*/ 455174 h 1299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53092" h="1299644">
                  <a:moveTo>
                    <a:pt x="1753092" y="844470"/>
                  </a:moveTo>
                  <a:lnTo>
                    <a:pt x="909037" y="844470"/>
                  </a:lnTo>
                  <a:lnTo>
                    <a:pt x="909037" y="1104697"/>
                  </a:lnTo>
                  <a:lnTo>
                    <a:pt x="1006510" y="1104697"/>
                  </a:lnTo>
                  <a:lnTo>
                    <a:pt x="876546" y="1299644"/>
                  </a:lnTo>
                  <a:lnTo>
                    <a:pt x="746582" y="1104697"/>
                  </a:lnTo>
                  <a:lnTo>
                    <a:pt x="844055" y="1104697"/>
                  </a:lnTo>
                  <a:lnTo>
                    <a:pt x="844055" y="844470"/>
                  </a:lnTo>
                  <a:lnTo>
                    <a:pt x="0" y="844470"/>
                  </a:lnTo>
                  <a:lnTo>
                    <a:pt x="0" y="0"/>
                  </a:lnTo>
                  <a:lnTo>
                    <a:pt x="1753092" y="0"/>
                  </a:lnTo>
                  <a:lnTo>
                    <a:pt x="1753092" y="844470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3121013"/>
                <a:satOff val="-3893"/>
                <a:lumOff val="915"/>
                <a:alphaOff val="0"/>
              </a:schemeClr>
            </a:lnRef>
            <a:fillRef idx="1">
              <a:schemeClr val="accent2">
                <a:hueOff val="3121013"/>
                <a:satOff val="-3893"/>
                <a:lumOff val="915"/>
                <a:alphaOff val="0"/>
              </a:schemeClr>
            </a:fillRef>
            <a:effectRef idx="0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680" tIns="227584" rIns="124680" bIns="6824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kern="1200"/>
                <a:t>Step 2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E7CD7D21-ECF9-4585-838E-B75CAE2BBE44}"/>
                </a:ext>
              </a:extLst>
            </p:cNvPr>
            <p:cNvSpPr/>
            <p:nvPr/>
          </p:nvSpPr>
          <p:spPr>
            <a:xfrm>
              <a:off x="2934957" y="2600501"/>
              <a:ext cx="5259277" cy="844768"/>
            </a:xfrm>
            <a:custGeom>
              <a:avLst/>
              <a:gdLst>
                <a:gd name="connsiteX0" fmla="*/ 0 w 5259277"/>
                <a:gd name="connsiteY0" fmla="*/ 0 h 844768"/>
                <a:gd name="connsiteX1" fmla="*/ 5259277 w 5259277"/>
                <a:gd name="connsiteY1" fmla="*/ 0 h 844768"/>
                <a:gd name="connsiteX2" fmla="*/ 5259277 w 5259277"/>
                <a:gd name="connsiteY2" fmla="*/ 844768 h 844768"/>
                <a:gd name="connsiteX3" fmla="*/ 0 w 5259277"/>
                <a:gd name="connsiteY3" fmla="*/ 844768 h 844768"/>
                <a:gd name="connsiteX4" fmla="*/ 0 w 5259277"/>
                <a:gd name="connsiteY4" fmla="*/ 0 h 84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59277" h="844768">
                  <a:moveTo>
                    <a:pt x="0" y="0"/>
                  </a:moveTo>
                  <a:lnTo>
                    <a:pt x="5259277" y="0"/>
                  </a:lnTo>
                  <a:lnTo>
                    <a:pt x="5259277" y="844768"/>
                  </a:lnTo>
                  <a:lnTo>
                    <a:pt x="0" y="84476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3350547"/>
                <a:satOff val="-2919"/>
                <a:lumOff val="-4"/>
                <a:alphaOff val="0"/>
              </a:schemeClr>
            </a:lnRef>
            <a:fillRef idx="1">
              <a:schemeClr val="accent2">
                <a:tint val="40000"/>
                <a:alpha val="90000"/>
                <a:hueOff val="3350547"/>
                <a:satOff val="-2919"/>
                <a:lumOff val="-4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3350547"/>
                <a:satOff val="-2919"/>
                <a:lumOff val="-4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3" tIns="355600" rIns="106683" bIns="35560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/>
                <a:t>CFA</a:t>
              </a:r>
              <a:r>
                <a:rPr lang="en-US" sz="2800" kern="1200" dirty="0"/>
                <a:t> – Validation Sample (n=550)</a:t>
              </a:r>
            </a:p>
          </p:txBody>
        </p: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E6572E89-CE1D-4CD6-A10A-8955F56BE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860" y="160336"/>
            <a:ext cx="8018280" cy="949373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Results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7BD9C61-BCB1-43FD-B73E-941C6BB5B9EE}"/>
              </a:ext>
            </a:extLst>
          </p:cNvPr>
          <p:cNvSpPr/>
          <p:nvPr/>
        </p:nvSpPr>
        <p:spPr>
          <a:xfrm>
            <a:off x="327223" y="2884371"/>
            <a:ext cx="4064037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indictors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3-factor solution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Excellent model fit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Content Placeholder 3">
            <a:extLst>
              <a:ext uri="{FF2B5EF4-FFF2-40B4-BE49-F238E27FC236}">
                <a16:creationId xmlns:a16="http://schemas.microsoft.com/office/drawing/2014/main" xmlns="" id="{C89BFA02-E85C-4E3D-9CD8-64E4C28876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912170"/>
              </p:ext>
            </p:extLst>
          </p:nvPr>
        </p:nvGraphicFramePr>
        <p:xfrm>
          <a:off x="3968496" y="2569402"/>
          <a:ext cx="4939721" cy="2976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825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1D634C0A-D808-44ED-A62A-71F5CE4AD0E5}"/>
              </a:ext>
            </a:extLst>
          </p:cNvPr>
          <p:cNvGrpSpPr/>
          <p:nvPr/>
        </p:nvGrpSpPr>
        <p:grpSpPr>
          <a:xfrm>
            <a:off x="914400" y="1347218"/>
            <a:ext cx="7577815" cy="1299644"/>
            <a:chOff x="1181865" y="3887470"/>
            <a:chExt cx="7012369" cy="1299644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97B7A171-F8B2-4F5A-8FC6-B2913383FA7A}"/>
                </a:ext>
              </a:extLst>
            </p:cNvPr>
            <p:cNvSpPr/>
            <p:nvPr/>
          </p:nvSpPr>
          <p:spPr>
            <a:xfrm>
              <a:off x="1181865" y="3887470"/>
              <a:ext cx="1753093" cy="1299644"/>
            </a:xfrm>
            <a:custGeom>
              <a:avLst/>
              <a:gdLst>
                <a:gd name="connsiteX0" fmla="*/ 0 w 1753092"/>
                <a:gd name="connsiteY0" fmla="*/ 455174 h 1299644"/>
                <a:gd name="connsiteX1" fmla="*/ 844055 w 1753092"/>
                <a:gd name="connsiteY1" fmla="*/ 455174 h 1299644"/>
                <a:gd name="connsiteX2" fmla="*/ 844055 w 1753092"/>
                <a:gd name="connsiteY2" fmla="*/ 194947 h 1299644"/>
                <a:gd name="connsiteX3" fmla="*/ 746582 w 1753092"/>
                <a:gd name="connsiteY3" fmla="*/ 194947 h 1299644"/>
                <a:gd name="connsiteX4" fmla="*/ 876546 w 1753092"/>
                <a:gd name="connsiteY4" fmla="*/ 0 h 1299644"/>
                <a:gd name="connsiteX5" fmla="*/ 1006510 w 1753092"/>
                <a:gd name="connsiteY5" fmla="*/ 194947 h 1299644"/>
                <a:gd name="connsiteX6" fmla="*/ 909037 w 1753092"/>
                <a:gd name="connsiteY6" fmla="*/ 194947 h 1299644"/>
                <a:gd name="connsiteX7" fmla="*/ 909037 w 1753092"/>
                <a:gd name="connsiteY7" fmla="*/ 455174 h 1299644"/>
                <a:gd name="connsiteX8" fmla="*/ 1753092 w 1753092"/>
                <a:gd name="connsiteY8" fmla="*/ 455174 h 1299644"/>
                <a:gd name="connsiteX9" fmla="*/ 1753092 w 1753092"/>
                <a:gd name="connsiteY9" fmla="*/ 1299644 h 1299644"/>
                <a:gd name="connsiteX10" fmla="*/ 0 w 1753092"/>
                <a:gd name="connsiteY10" fmla="*/ 1299644 h 1299644"/>
                <a:gd name="connsiteX11" fmla="*/ 0 w 1753092"/>
                <a:gd name="connsiteY11" fmla="*/ 455174 h 1299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53092" h="1299644">
                  <a:moveTo>
                    <a:pt x="1753092" y="844470"/>
                  </a:moveTo>
                  <a:lnTo>
                    <a:pt x="909037" y="844470"/>
                  </a:lnTo>
                  <a:lnTo>
                    <a:pt x="909037" y="1104697"/>
                  </a:lnTo>
                  <a:lnTo>
                    <a:pt x="1006510" y="1104697"/>
                  </a:lnTo>
                  <a:lnTo>
                    <a:pt x="876546" y="1299644"/>
                  </a:lnTo>
                  <a:lnTo>
                    <a:pt x="746582" y="1104697"/>
                  </a:lnTo>
                  <a:lnTo>
                    <a:pt x="844055" y="1104697"/>
                  </a:lnTo>
                  <a:lnTo>
                    <a:pt x="844055" y="844470"/>
                  </a:lnTo>
                  <a:lnTo>
                    <a:pt x="0" y="844470"/>
                  </a:lnTo>
                  <a:lnTo>
                    <a:pt x="0" y="0"/>
                  </a:lnTo>
                  <a:lnTo>
                    <a:pt x="1753092" y="0"/>
                  </a:lnTo>
                  <a:lnTo>
                    <a:pt x="1753092" y="844470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1560506"/>
                <a:satOff val="-1946"/>
                <a:lumOff val="458"/>
                <a:alphaOff val="0"/>
              </a:schemeClr>
            </a:lnRef>
            <a:fillRef idx="1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0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680" tIns="227584" rIns="124681" bIns="6824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kern="1200"/>
                <a:t>Step 3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851DC83D-10D0-4277-83AB-D816EC78BFC3}"/>
                </a:ext>
              </a:extLst>
            </p:cNvPr>
            <p:cNvSpPr/>
            <p:nvPr/>
          </p:nvSpPr>
          <p:spPr>
            <a:xfrm>
              <a:off x="2934957" y="3887470"/>
              <a:ext cx="5259277" cy="844768"/>
            </a:xfrm>
            <a:custGeom>
              <a:avLst/>
              <a:gdLst>
                <a:gd name="connsiteX0" fmla="*/ 0 w 5259277"/>
                <a:gd name="connsiteY0" fmla="*/ 0 h 844768"/>
                <a:gd name="connsiteX1" fmla="*/ 5259277 w 5259277"/>
                <a:gd name="connsiteY1" fmla="*/ 0 h 844768"/>
                <a:gd name="connsiteX2" fmla="*/ 5259277 w 5259277"/>
                <a:gd name="connsiteY2" fmla="*/ 844768 h 844768"/>
                <a:gd name="connsiteX3" fmla="*/ 0 w 5259277"/>
                <a:gd name="connsiteY3" fmla="*/ 844768 h 844768"/>
                <a:gd name="connsiteX4" fmla="*/ 0 w 5259277"/>
                <a:gd name="connsiteY4" fmla="*/ 0 h 84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59277" h="844768">
                  <a:moveTo>
                    <a:pt x="0" y="0"/>
                  </a:moveTo>
                  <a:lnTo>
                    <a:pt x="5259277" y="0"/>
                  </a:lnTo>
                  <a:lnTo>
                    <a:pt x="5259277" y="844768"/>
                  </a:lnTo>
                  <a:lnTo>
                    <a:pt x="0" y="84476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1675274"/>
                <a:satOff val="-1459"/>
                <a:lumOff val="-2"/>
                <a:alphaOff val="0"/>
              </a:schemeClr>
            </a:lnRef>
            <a:fillRef idx="1">
              <a:schemeClr val="accent2">
                <a:tint val="40000"/>
                <a:alpha val="90000"/>
                <a:hueOff val="1675274"/>
                <a:satOff val="-1459"/>
                <a:lumOff val="-2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1675274"/>
                <a:satOff val="-1459"/>
                <a:lumOff val="-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3" tIns="355600" rIns="106683" bIns="35560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/>
                <a:t>Sensitivity Analysis</a:t>
              </a:r>
              <a:r>
                <a:rPr lang="en-US" sz="2800" kern="1200" dirty="0"/>
                <a:t> – (n=906 males)</a:t>
              </a:r>
            </a:p>
          </p:txBody>
        </p: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E6572E89-CE1D-4CD6-A10A-8955F56BE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860" y="160336"/>
            <a:ext cx="8018280" cy="949373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Results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950B4DF-8068-4711-9AB8-D714655B0FBE}"/>
              </a:ext>
            </a:extLst>
          </p:cNvPr>
          <p:cNvSpPr/>
          <p:nvPr/>
        </p:nvSpPr>
        <p:spPr>
          <a:xfrm>
            <a:off x="327223" y="2884371"/>
            <a:ext cx="4064037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Poor model fit </a:t>
            </a:r>
          </a:p>
        </p:txBody>
      </p:sp>
      <p:graphicFrame>
        <p:nvGraphicFramePr>
          <p:cNvPr id="14" name="Content Placeholder 3">
            <a:extLst>
              <a:ext uri="{FF2B5EF4-FFF2-40B4-BE49-F238E27FC236}">
                <a16:creationId xmlns:a16="http://schemas.microsoft.com/office/drawing/2014/main" xmlns="" id="{530AFD2F-7011-4F94-AD74-B9F5A503A7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563010"/>
              </p:ext>
            </p:extLst>
          </p:nvPr>
        </p:nvGraphicFramePr>
        <p:xfrm>
          <a:off x="3968496" y="2569402"/>
          <a:ext cx="4939721" cy="2976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614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Graphic spid="1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1D634C0A-D808-44ED-A62A-71F5CE4AD0E5}"/>
              </a:ext>
            </a:extLst>
          </p:cNvPr>
          <p:cNvGrpSpPr/>
          <p:nvPr/>
        </p:nvGrpSpPr>
        <p:grpSpPr>
          <a:xfrm>
            <a:off x="1065815" y="1287506"/>
            <a:ext cx="7012369" cy="845022"/>
            <a:chOff x="1181865" y="5174439"/>
            <a:chExt cx="7012369" cy="845022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xmlns="" id="{1B2DC8E4-E4D8-49F4-B721-CDC2AB6CC67F}"/>
                </a:ext>
              </a:extLst>
            </p:cNvPr>
            <p:cNvSpPr/>
            <p:nvPr/>
          </p:nvSpPr>
          <p:spPr>
            <a:xfrm>
              <a:off x="1181865" y="5174439"/>
              <a:ext cx="1753092" cy="845022"/>
            </a:xfrm>
            <a:custGeom>
              <a:avLst/>
              <a:gdLst>
                <a:gd name="connsiteX0" fmla="*/ 0 w 1753092"/>
                <a:gd name="connsiteY0" fmla="*/ 0 h 845022"/>
                <a:gd name="connsiteX1" fmla="*/ 1753092 w 1753092"/>
                <a:gd name="connsiteY1" fmla="*/ 0 h 845022"/>
                <a:gd name="connsiteX2" fmla="*/ 1753092 w 1753092"/>
                <a:gd name="connsiteY2" fmla="*/ 845022 h 845022"/>
                <a:gd name="connsiteX3" fmla="*/ 0 w 1753092"/>
                <a:gd name="connsiteY3" fmla="*/ 845022 h 845022"/>
                <a:gd name="connsiteX4" fmla="*/ 0 w 1753092"/>
                <a:gd name="connsiteY4" fmla="*/ 0 h 84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3092" h="845022">
                  <a:moveTo>
                    <a:pt x="0" y="0"/>
                  </a:moveTo>
                  <a:lnTo>
                    <a:pt x="1753092" y="0"/>
                  </a:lnTo>
                  <a:lnTo>
                    <a:pt x="1753092" y="845022"/>
                  </a:lnTo>
                  <a:lnTo>
                    <a:pt x="0" y="84502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680" tIns="227584" rIns="124680" bIns="227584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kern="1200"/>
                <a:t>Step 4</a:t>
              </a: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2A347645-AA86-49C0-BB10-C5CF5F1487A4}"/>
                </a:ext>
              </a:extLst>
            </p:cNvPr>
            <p:cNvSpPr/>
            <p:nvPr/>
          </p:nvSpPr>
          <p:spPr>
            <a:xfrm>
              <a:off x="2934957" y="5174439"/>
              <a:ext cx="5259277" cy="845022"/>
            </a:xfrm>
            <a:custGeom>
              <a:avLst/>
              <a:gdLst>
                <a:gd name="connsiteX0" fmla="*/ 0 w 5259277"/>
                <a:gd name="connsiteY0" fmla="*/ 0 h 845022"/>
                <a:gd name="connsiteX1" fmla="*/ 5259277 w 5259277"/>
                <a:gd name="connsiteY1" fmla="*/ 0 h 845022"/>
                <a:gd name="connsiteX2" fmla="*/ 5259277 w 5259277"/>
                <a:gd name="connsiteY2" fmla="*/ 845022 h 845022"/>
                <a:gd name="connsiteX3" fmla="*/ 0 w 5259277"/>
                <a:gd name="connsiteY3" fmla="*/ 845022 h 845022"/>
                <a:gd name="connsiteX4" fmla="*/ 0 w 5259277"/>
                <a:gd name="connsiteY4" fmla="*/ 0 h 84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59277" h="845022">
                  <a:moveTo>
                    <a:pt x="0" y="0"/>
                  </a:moveTo>
                  <a:lnTo>
                    <a:pt x="5259277" y="0"/>
                  </a:lnTo>
                  <a:lnTo>
                    <a:pt x="5259277" y="845022"/>
                  </a:lnTo>
                  <a:lnTo>
                    <a:pt x="0" y="84502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3" tIns="355600" rIns="106683" bIns="35560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/>
                <a:t>SEM</a:t>
              </a:r>
              <a:r>
                <a:rPr lang="en-US" sz="2800" kern="1200" dirty="0"/>
                <a:t> – Full Female Sample</a:t>
              </a:r>
            </a:p>
          </p:txBody>
        </p: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E6572E89-CE1D-4CD6-A10A-8955F56BE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860" y="160336"/>
            <a:ext cx="8018280" cy="949373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Results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71C2F8B9-B0A7-4A35-88B8-2C8C4772AC21}"/>
              </a:ext>
            </a:extLst>
          </p:cNvPr>
          <p:cNvSpPr/>
          <p:nvPr/>
        </p:nvSpPr>
        <p:spPr>
          <a:xfrm>
            <a:off x="3300561" y="5570494"/>
            <a:ext cx="2542879" cy="696783"/>
          </a:xfrm>
          <a:prstGeom prst="rect">
            <a:avLst/>
          </a:prstGeom>
          <a:ln w="76200">
            <a:solidFill>
              <a:srgbClr val="21596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Raleway" panose="020B0503030101060003"/>
              </a:rPr>
              <a:t>Condom Use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660D9AAC-48EF-4DD4-BDF0-704047B4B4A2}"/>
              </a:ext>
            </a:extLst>
          </p:cNvPr>
          <p:cNvCxnSpPr>
            <a:cxnSpLocks/>
          </p:cNvCxnSpPr>
          <p:nvPr/>
        </p:nvCxnSpPr>
        <p:spPr>
          <a:xfrm flipH="1">
            <a:off x="4572000" y="4016901"/>
            <a:ext cx="0" cy="1553593"/>
          </a:xfrm>
          <a:prstGeom prst="straightConnector1">
            <a:avLst/>
          </a:prstGeom>
          <a:ln w="76200">
            <a:solidFill>
              <a:srgbClr val="21596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67BBB16F-9913-4DCC-905D-934F0C1F6B99}"/>
              </a:ext>
            </a:extLst>
          </p:cNvPr>
          <p:cNvCxnSpPr>
            <a:cxnSpLocks/>
          </p:cNvCxnSpPr>
          <p:nvPr/>
        </p:nvCxnSpPr>
        <p:spPr>
          <a:xfrm flipH="1">
            <a:off x="5843440" y="3784455"/>
            <a:ext cx="1943101" cy="1786039"/>
          </a:xfrm>
          <a:prstGeom prst="straightConnector1">
            <a:avLst/>
          </a:prstGeom>
          <a:ln w="76200">
            <a:solidFill>
              <a:srgbClr val="21596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29968A4C-E43D-4720-BD70-ACD3DB0FA918}"/>
              </a:ext>
            </a:extLst>
          </p:cNvPr>
          <p:cNvCxnSpPr>
            <a:cxnSpLocks/>
          </p:cNvCxnSpPr>
          <p:nvPr/>
        </p:nvCxnSpPr>
        <p:spPr>
          <a:xfrm>
            <a:off x="1357460" y="3900678"/>
            <a:ext cx="1943100" cy="1669816"/>
          </a:xfrm>
          <a:prstGeom prst="straightConnector1">
            <a:avLst/>
          </a:prstGeom>
          <a:ln w="76200">
            <a:solidFill>
              <a:srgbClr val="21596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82997A2C-CC4D-4D91-A5C9-7B2A5A273BF8}"/>
              </a:ext>
            </a:extLst>
          </p:cNvPr>
          <p:cNvGrpSpPr/>
          <p:nvPr/>
        </p:nvGrpSpPr>
        <p:grpSpPr>
          <a:xfrm>
            <a:off x="6565071" y="2429663"/>
            <a:ext cx="2016069" cy="1587238"/>
            <a:chOff x="5958556" y="1688977"/>
            <a:chExt cx="2618793" cy="4188041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CDA181DA-FB19-4303-A6B6-FEA3B959590C}"/>
                </a:ext>
              </a:extLst>
            </p:cNvPr>
            <p:cNvSpPr/>
            <p:nvPr/>
          </p:nvSpPr>
          <p:spPr>
            <a:xfrm>
              <a:off x="5958556" y="1688977"/>
              <a:ext cx="2618793" cy="4188041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248" tIns="1881464" rIns="206248" bIns="1043857" numCol="1" spcCol="1270" anchor="ctr" anchorCtr="0">
              <a:noAutofit/>
            </a:bodyPr>
            <a:lstStyle/>
            <a:p>
              <a:pPr marL="0" lvl="0" indent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>
                  <a:latin typeface="Raleway" panose="020B0503030101060003"/>
                </a:rPr>
                <a:t>Cathexis</a:t>
              </a:r>
            </a:p>
          </p:txBody>
        </p:sp>
        <p:sp>
          <p:nvSpPr>
            <p:cNvPr id="24" name="Oval 23" descr="Group">
              <a:extLst>
                <a:ext uri="{FF2B5EF4-FFF2-40B4-BE49-F238E27FC236}">
                  <a16:creationId xmlns:a16="http://schemas.microsoft.com/office/drawing/2014/main" xmlns="" id="{73C036D7-4950-46B3-AC06-C993DF1240AD}"/>
                </a:ext>
              </a:extLst>
            </p:cNvPr>
            <p:cNvSpPr/>
            <p:nvPr/>
          </p:nvSpPr>
          <p:spPr>
            <a:xfrm>
              <a:off x="6570644" y="1940258"/>
              <a:ext cx="1394617" cy="2142649"/>
            </a:xfrm>
            <a:prstGeom prst="ellipse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91A16EA6-F53A-40E6-BE30-8E7C13654904}"/>
              </a:ext>
            </a:extLst>
          </p:cNvPr>
          <p:cNvGrpSpPr/>
          <p:nvPr/>
        </p:nvGrpSpPr>
        <p:grpSpPr>
          <a:xfrm>
            <a:off x="469695" y="2429663"/>
            <a:ext cx="2027957" cy="1587238"/>
            <a:chOff x="563841" y="1559122"/>
            <a:chExt cx="2618793" cy="4188041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23D8D160-9DC1-4038-BE63-4BD0A3AB0DA6}"/>
                </a:ext>
              </a:extLst>
            </p:cNvPr>
            <p:cNvSpPr/>
            <p:nvPr/>
          </p:nvSpPr>
          <p:spPr>
            <a:xfrm>
              <a:off x="563841" y="1559122"/>
              <a:ext cx="2618793" cy="4188041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248" tIns="1881464" rIns="206248" bIns="1043857" numCol="1" spcCol="1270" anchor="ctr" anchorCtr="0">
              <a:noAutofit/>
            </a:bodyPr>
            <a:lstStyle/>
            <a:p>
              <a:pPr marL="0" lvl="0" indent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>
                  <a:latin typeface="Raleway" panose="020B0503030101060003"/>
                </a:rPr>
                <a:t>Sexual Division of Labor</a:t>
              </a:r>
            </a:p>
          </p:txBody>
        </p:sp>
        <p:sp>
          <p:nvSpPr>
            <p:cNvPr id="18" name="Oval 17" descr="Money">
              <a:extLst>
                <a:ext uri="{FF2B5EF4-FFF2-40B4-BE49-F238E27FC236}">
                  <a16:creationId xmlns:a16="http://schemas.microsoft.com/office/drawing/2014/main" xmlns="" id="{49D5298E-572A-42B2-8269-D11AAF7EC4CB}"/>
                </a:ext>
              </a:extLst>
            </p:cNvPr>
            <p:cNvSpPr/>
            <p:nvPr/>
          </p:nvSpPr>
          <p:spPr>
            <a:xfrm>
              <a:off x="1335142" y="1881677"/>
              <a:ext cx="1142403" cy="1686359"/>
            </a:xfrm>
            <a:prstGeom prst="ellipse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46E9C743-B175-4CC1-BAC8-DDB5E297A7C9}"/>
              </a:ext>
            </a:extLst>
          </p:cNvPr>
          <p:cNvGrpSpPr/>
          <p:nvPr/>
        </p:nvGrpSpPr>
        <p:grpSpPr>
          <a:xfrm>
            <a:off x="3548369" y="2429663"/>
            <a:ext cx="2047262" cy="1587238"/>
            <a:chOff x="3261198" y="1688977"/>
            <a:chExt cx="2618793" cy="4188041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1284647C-D740-4B23-982A-0EBD48E564F5}"/>
                </a:ext>
              </a:extLst>
            </p:cNvPr>
            <p:cNvSpPr/>
            <p:nvPr/>
          </p:nvSpPr>
          <p:spPr>
            <a:xfrm>
              <a:off x="3261198" y="1688977"/>
              <a:ext cx="2618793" cy="418804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248" tIns="1881464" rIns="206248" bIns="1043857" numCol="1" spcCol="1270" anchor="ctr" anchorCtr="0">
              <a:noAutofit/>
            </a:bodyPr>
            <a:lstStyle/>
            <a:p>
              <a:pPr marL="0" lvl="0" indent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>
                  <a:latin typeface="Raleway" panose="020B0503030101060003"/>
                </a:rPr>
                <a:t>Sexual Division of Power</a:t>
              </a:r>
            </a:p>
          </p:txBody>
        </p:sp>
        <p:sp>
          <p:nvSpPr>
            <p:cNvPr id="21" name="Oval 20" descr="Scales of Justice">
              <a:extLst>
                <a:ext uri="{FF2B5EF4-FFF2-40B4-BE49-F238E27FC236}">
                  <a16:creationId xmlns:a16="http://schemas.microsoft.com/office/drawing/2014/main" xmlns="" id="{E0919B45-80E0-4A24-B91A-E7796EEB7808}"/>
                </a:ext>
              </a:extLst>
            </p:cNvPr>
            <p:cNvSpPr/>
            <p:nvPr/>
          </p:nvSpPr>
          <p:spPr>
            <a:xfrm>
              <a:off x="3873286" y="1867107"/>
              <a:ext cx="1394617" cy="1816176"/>
            </a:xfrm>
            <a:prstGeom prst="ellipse">
              <a:avLst/>
            </a:prstGeom>
            <a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6472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1D634C0A-D808-44ED-A62A-71F5CE4AD0E5}"/>
              </a:ext>
            </a:extLst>
          </p:cNvPr>
          <p:cNvGrpSpPr/>
          <p:nvPr/>
        </p:nvGrpSpPr>
        <p:grpSpPr>
          <a:xfrm>
            <a:off x="1065815" y="1287506"/>
            <a:ext cx="7012369" cy="845022"/>
            <a:chOff x="1181865" y="5174439"/>
            <a:chExt cx="7012369" cy="845022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xmlns="" id="{1B2DC8E4-E4D8-49F4-B721-CDC2AB6CC67F}"/>
                </a:ext>
              </a:extLst>
            </p:cNvPr>
            <p:cNvSpPr/>
            <p:nvPr/>
          </p:nvSpPr>
          <p:spPr>
            <a:xfrm>
              <a:off x="1181865" y="5174439"/>
              <a:ext cx="1753092" cy="845022"/>
            </a:xfrm>
            <a:custGeom>
              <a:avLst/>
              <a:gdLst>
                <a:gd name="connsiteX0" fmla="*/ 0 w 1753092"/>
                <a:gd name="connsiteY0" fmla="*/ 0 h 845022"/>
                <a:gd name="connsiteX1" fmla="*/ 1753092 w 1753092"/>
                <a:gd name="connsiteY1" fmla="*/ 0 h 845022"/>
                <a:gd name="connsiteX2" fmla="*/ 1753092 w 1753092"/>
                <a:gd name="connsiteY2" fmla="*/ 845022 h 845022"/>
                <a:gd name="connsiteX3" fmla="*/ 0 w 1753092"/>
                <a:gd name="connsiteY3" fmla="*/ 845022 h 845022"/>
                <a:gd name="connsiteX4" fmla="*/ 0 w 1753092"/>
                <a:gd name="connsiteY4" fmla="*/ 0 h 84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3092" h="845022">
                  <a:moveTo>
                    <a:pt x="0" y="0"/>
                  </a:moveTo>
                  <a:lnTo>
                    <a:pt x="1753092" y="0"/>
                  </a:lnTo>
                  <a:lnTo>
                    <a:pt x="1753092" y="845022"/>
                  </a:lnTo>
                  <a:lnTo>
                    <a:pt x="0" y="84502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680" tIns="227584" rIns="124680" bIns="227584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kern="1200"/>
                <a:t>Step 4</a:t>
              </a: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2A347645-AA86-49C0-BB10-C5CF5F1487A4}"/>
                </a:ext>
              </a:extLst>
            </p:cNvPr>
            <p:cNvSpPr/>
            <p:nvPr/>
          </p:nvSpPr>
          <p:spPr>
            <a:xfrm>
              <a:off x="2934957" y="5174439"/>
              <a:ext cx="5259277" cy="845022"/>
            </a:xfrm>
            <a:custGeom>
              <a:avLst/>
              <a:gdLst>
                <a:gd name="connsiteX0" fmla="*/ 0 w 5259277"/>
                <a:gd name="connsiteY0" fmla="*/ 0 h 845022"/>
                <a:gd name="connsiteX1" fmla="*/ 5259277 w 5259277"/>
                <a:gd name="connsiteY1" fmla="*/ 0 h 845022"/>
                <a:gd name="connsiteX2" fmla="*/ 5259277 w 5259277"/>
                <a:gd name="connsiteY2" fmla="*/ 845022 h 845022"/>
                <a:gd name="connsiteX3" fmla="*/ 0 w 5259277"/>
                <a:gd name="connsiteY3" fmla="*/ 845022 h 845022"/>
                <a:gd name="connsiteX4" fmla="*/ 0 w 5259277"/>
                <a:gd name="connsiteY4" fmla="*/ 0 h 84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59277" h="845022">
                  <a:moveTo>
                    <a:pt x="0" y="0"/>
                  </a:moveTo>
                  <a:lnTo>
                    <a:pt x="5259277" y="0"/>
                  </a:lnTo>
                  <a:lnTo>
                    <a:pt x="5259277" y="845022"/>
                  </a:lnTo>
                  <a:lnTo>
                    <a:pt x="0" y="84502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3" tIns="355600" rIns="106683" bIns="35560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/>
                <a:t>SEM</a:t>
              </a:r>
              <a:r>
                <a:rPr lang="en-US" sz="2800" kern="1200" dirty="0"/>
                <a:t> – Full Female Sample</a:t>
              </a:r>
            </a:p>
          </p:txBody>
        </p: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E6572E89-CE1D-4CD6-A10A-8955F56BE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860" y="160336"/>
            <a:ext cx="8018280" cy="949373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Results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71C2F8B9-B0A7-4A35-88B8-2C8C4772AC21}"/>
              </a:ext>
            </a:extLst>
          </p:cNvPr>
          <p:cNvSpPr/>
          <p:nvPr/>
        </p:nvSpPr>
        <p:spPr>
          <a:xfrm>
            <a:off x="3300561" y="5570494"/>
            <a:ext cx="2542879" cy="696783"/>
          </a:xfrm>
          <a:prstGeom prst="rect">
            <a:avLst/>
          </a:prstGeom>
          <a:ln w="76200">
            <a:solidFill>
              <a:srgbClr val="21596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Raleway" panose="020B0503030101060003"/>
              </a:rPr>
              <a:t>Condom Use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660D9AAC-48EF-4DD4-BDF0-704047B4B4A2}"/>
              </a:ext>
            </a:extLst>
          </p:cNvPr>
          <p:cNvCxnSpPr>
            <a:cxnSpLocks/>
          </p:cNvCxnSpPr>
          <p:nvPr/>
        </p:nvCxnSpPr>
        <p:spPr>
          <a:xfrm flipH="1">
            <a:off x="4572000" y="4016901"/>
            <a:ext cx="0" cy="1553593"/>
          </a:xfrm>
          <a:prstGeom prst="straightConnector1">
            <a:avLst/>
          </a:prstGeom>
          <a:ln w="76200">
            <a:solidFill>
              <a:srgbClr val="21596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67BBB16F-9913-4DCC-905D-934F0C1F6B99}"/>
              </a:ext>
            </a:extLst>
          </p:cNvPr>
          <p:cNvCxnSpPr>
            <a:cxnSpLocks/>
          </p:cNvCxnSpPr>
          <p:nvPr/>
        </p:nvCxnSpPr>
        <p:spPr>
          <a:xfrm flipH="1">
            <a:off x="5843440" y="3784455"/>
            <a:ext cx="1943101" cy="1786039"/>
          </a:xfrm>
          <a:prstGeom prst="straightConnector1">
            <a:avLst/>
          </a:prstGeom>
          <a:ln w="76200">
            <a:solidFill>
              <a:srgbClr val="21596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29968A4C-E43D-4720-BD70-ACD3DB0FA918}"/>
              </a:ext>
            </a:extLst>
          </p:cNvPr>
          <p:cNvCxnSpPr>
            <a:cxnSpLocks/>
          </p:cNvCxnSpPr>
          <p:nvPr/>
        </p:nvCxnSpPr>
        <p:spPr>
          <a:xfrm>
            <a:off x="1357460" y="3900678"/>
            <a:ext cx="1943100" cy="1669816"/>
          </a:xfrm>
          <a:prstGeom prst="straightConnector1">
            <a:avLst/>
          </a:prstGeom>
          <a:ln w="76200">
            <a:solidFill>
              <a:srgbClr val="215968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82997A2C-CC4D-4D91-A5C9-7B2A5A273BF8}"/>
              </a:ext>
            </a:extLst>
          </p:cNvPr>
          <p:cNvGrpSpPr/>
          <p:nvPr/>
        </p:nvGrpSpPr>
        <p:grpSpPr>
          <a:xfrm>
            <a:off x="6565071" y="2429663"/>
            <a:ext cx="2016069" cy="1587238"/>
            <a:chOff x="5958556" y="1688977"/>
            <a:chExt cx="2618793" cy="4188041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CDA181DA-FB19-4303-A6B6-FEA3B959590C}"/>
                </a:ext>
              </a:extLst>
            </p:cNvPr>
            <p:cNvSpPr/>
            <p:nvPr/>
          </p:nvSpPr>
          <p:spPr>
            <a:xfrm>
              <a:off x="5958556" y="1688977"/>
              <a:ext cx="2618793" cy="4188041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248" tIns="1881464" rIns="206248" bIns="1043857" numCol="1" spcCol="1270" anchor="ctr" anchorCtr="0">
              <a:noAutofit/>
            </a:bodyPr>
            <a:lstStyle/>
            <a:p>
              <a:pPr marL="0" lvl="0" indent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>
                  <a:latin typeface="Raleway" panose="020B0503030101060003"/>
                </a:rPr>
                <a:t>Cathexis</a:t>
              </a:r>
            </a:p>
          </p:txBody>
        </p:sp>
        <p:sp>
          <p:nvSpPr>
            <p:cNvPr id="24" name="Oval 23" descr="Group">
              <a:extLst>
                <a:ext uri="{FF2B5EF4-FFF2-40B4-BE49-F238E27FC236}">
                  <a16:creationId xmlns:a16="http://schemas.microsoft.com/office/drawing/2014/main" xmlns="" id="{73C036D7-4950-46B3-AC06-C993DF1240AD}"/>
                </a:ext>
              </a:extLst>
            </p:cNvPr>
            <p:cNvSpPr/>
            <p:nvPr/>
          </p:nvSpPr>
          <p:spPr>
            <a:xfrm>
              <a:off x="6570644" y="1940258"/>
              <a:ext cx="1394617" cy="2142649"/>
            </a:xfrm>
            <a:prstGeom prst="ellipse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91A16EA6-F53A-40E6-BE30-8E7C13654904}"/>
              </a:ext>
            </a:extLst>
          </p:cNvPr>
          <p:cNvGrpSpPr/>
          <p:nvPr/>
        </p:nvGrpSpPr>
        <p:grpSpPr>
          <a:xfrm>
            <a:off x="469695" y="2429663"/>
            <a:ext cx="2027957" cy="1587238"/>
            <a:chOff x="563841" y="1559122"/>
            <a:chExt cx="2618793" cy="4188041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23D8D160-9DC1-4038-BE63-4BD0A3AB0DA6}"/>
                </a:ext>
              </a:extLst>
            </p:cNvPr>
            <p:cNvSpPr/>
            <p:nvPr/>
          </p:nvSpPr>
          <p:spPr>
            <a:xfrm>
              <a:off x="563841" y="1559122"/>
              <a:ext cx="2618793" cy="4188041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248" tIns="1881464" rIns="206248" bIns="1043857" numCol="1" spcCol="1270" anchor="ctr" anchorCtr="0">
              <a:noAutofit/>
            </a:bodyPr>
            <a:lstStyle/>
            <a:p>
              <a:pPr marL="0" lvl="0" indent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>
                  <a:latin typeface="Raleway" panose="020B0503030101060003"/>
                </a:rPr>
                <a:t>Sexual Division of Labor</a:t>
              </a:r>
            </a:p>
          </p:txBody>
        </p:sp>
        <p:sp>
          <p:nvSpPr>
            <p:cNvPr id="18" name="Oval 17" descr="Money">
              <a:extLst>
                <a:ext uri="{FF2B5EF4-FFF2-40B4-BE49-F238E27FC236}">
                  <a16:creationId xmlns:a16="http://schemas.microsoft.com/office/drawing/2014/main" xmlns="" id="{49D5298E-572A-42B2-8269-D11AAF7EC4CB}"/>
                </a:ext>
              </a:extLst>
            </p:cNvPr>
            <p:cNvSpPr/>
            <p:nvPr/>
          </p:nvSpPr>
          <p:spPr>
            <a:xfrm>
              <a:off x="1335142" y="1881677"/>
              <a:ext cx="1142403" cy="1686359"/>
            </a:xfrm>
            <a:prstGeom prst="ellipse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46E9C743-B175-4CC1-BAC8-DDB5E297A7C9}"/>
              </a:ext>
            </a:extLst>
          </p:cNvPr>
          <p:cNvGrpSpPr/>
          <p:nvPr/>
        </p:nvGrpSpPr>
        <p:grpSpPr>
          <a:xfrm>
            <a:off x="3548369" y="2429663"/>
            <a:ext cx="2047262" cy="1587238"/>
            <a:chOff x="3261198" y="1688977"/>
            <a:chExt cx="2618793" cy="4188041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1284647C-D740-4B23-982A-0EBD48E564F5}"/>
                </a:ext>
              </a:extLst>
            </p:cNvPr>
            <p:cNvSpPr/>
            <p:nvPr/>
          </p:nvSpPr>
          <p:spPr>
            <a:xfrm>
              <a:off x="3261198" y="1688977"/>
              <a:ext cx="2618793" cy="418804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248" tIns="1881464" rIns="206248" bIns="1043857" numCol="1" spcCol="1270" anchor="ctr" anchorCtr="0">
              <a:noAutofit/>
            </a:bodyPr>
            <a:lstStyle/>
            <a:p>
              <a:pPr marL="0" lvl="0" indent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>
                  <a:latin typeface="Raleway" panose="020B0503030101060003"/>
                </a:rPr>
                <a:t>Sexual Division of Power</a:t>
              </a:r>
            </a:p>
          </p:txBody>
        </p:sp>
        <p:sp>
          <p:nvSpPr>
            <p:cNvPr id="21" name="Oval 20" descr="Scales of Justice">
              <a:extLst>
                <a:ext uri="{FF2B5EF4-FFF2-40B4-BE49-F238E27FC236}">
                  <a16:creationId xmlns:a16="http://schemas.microsoft.com/office/drawing/2014/main" xmlns="" id="{E0919B45-80E0-4A24-B91A-E7796EEB7808}"/>
                </a:ext>
              </a:extLst>
            </p:cNvPr>
            <p:cNvSpPr/>
            <p:nvPr/>
          </p:nvSpPr>
          <p:spPr>
            <a:xfrm>
              <a:off x="3873286" y="1867107"/>
              <a:ext cx="1394617" cy="1816176"/>
            </a:xfrm>
            <a:prstGeom prst="ellipse">
              <a:avLst/>
            </a:prstGeom>
            <a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25" name="Minus Sign 24">
            <a:extLst>
              <a:ext uri="{FF2B5EF4-FFF2-40B4-BE49-F238E27FC236}">
                <a16:creationId xmlns:a16="http://schemas.microsoft.com/office/drawing/2014/main" xmlns="" id="{EB3050FD-FD4A-449C-B513-576234D98C77}"/>
              </a:ext>
            </a:extLst>
          </p:cNvPr>
          <p:cNvSpPr/>
          <p:nvPr/>
        </p:nvSpPr>
        <p:spPr>
          <a:xfrm>
            <a:off x="7257307" y="4253247"/>
            <a:ext cx="631596" cy="329939"/>
          </a:xfrm>
          <a:prstGeom prst="mathMinus">
            <a:avLst/>
          </a:prstGeom>
          <a:solidFill>
            <a:srgbClr val="21596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Minus Sign 26">
            <a:extLst>
              <a:ext uri="{FF2B5EF4-FFF2-40B4-BE49-F238E27FC236}">
                <a16:creationId xmlns:a16="http://schemas.microsoft.com/office/drawing/2014/main" xmlns="" id="{A42ED470-B21A-41DB-BEEF-29404FEDE7CA}"/>
              </a:ext>
            </a:extLst>
          </p:cNvPr>
          <p:cNvSpPr/>
          <p:nvPr/>
        </p:nvSpPr>
        <p:spPr>
          <a:xfrm>
            <a:off x="4581625" y="4418217"/>
            <a:ext cx="631596" cy="329939"/>
          </a:xfrm>
          <a:prstGeom prst="mathMinus">
            <a:avLst/>
          </a:prstGeom>
          <a:solidFill>
            <a:srgbClr val="21596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224C6A1-3194-4702-803E-A785AF41D23F}"/>
              </a:ext>
            </a:extLst>
          </p:cNvPr>
          <p:cNvSpPr txBox="1"/>
          <p:nvPr/>
        </p:nvSpPr>
        <p:spPr>
          <a:xfrm>
            <a:off x="2034440" y="4107203"/>
            <a:ext cx="589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Raleway" panose="020B0503030101060003"/>
              </a:rPr>
              <a:t>NS</a:t>
            </a:r>
          </a:p>
        </p:txBody>
      </p:sp>
    </p:spTree>
    <p:extLst>
      <p:ext uri="{BB962C8B-B14F-4D97-AF65-F5344CB8AC3E}">
        <p14:creationId xmlns:p14="http://schemas.microsoft.com/office/powerpoint/2010/main" val="186697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F87F46-E05C-43CC-95D0-833FF8433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860" y="180371"/>
            <a:ext cx="8018280" cy="11430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Discussion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2385EEC-2C26-479A-9C66-23BFD063C14F}"/>
              </a:ext>
            </a:extLst>
          </p:cNvPr>
          <p:cNvSpPr/>
          <p:nvPr/>
        </p:nvSpPr>
        <p:spPr>
          <a:xfrm>
            <a:off x="1329180" y="1706715"/>
            <a:ext cx="6975835" cy="1272960"/>
          </a:xfrm>
          <a:prstGeom prst="rect">
            <a:avLst/>
          </a:prstGeom>
          <a:ln>
            <a:solidFill>
              <a:srgbClr val="215968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061" tIns="184061" rIns="184061" bIns="184061" numCol="1" spcCol="1270" anchor="ctr" anchorCtr="0">
            <a:noAutofit/>
          </a:bodyPr>
          <a:lstStyle/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>
                <a:solidFill>
                  <a:schemeClr val="tx1"/>
                </a:solidFill>
              </a:rPr>
              <a:t>Empirically established gendered powerlessness</a:t>
            </a:r>
            <a:r>
              <a:rPr lang="en-US" sz="3200" dirty="0">
                <a:solidFill>
                  <a:schemeClr val="tx1"/>
                </a:solidFill>
              </a:rPr>
              <a:t> model </a:t>
            </a:r>
            <a:r>
              <a:rPr lang="en-US" sz="3200" kern="1200" dirty="0">
                <a:solidFill>
                  <a:schemeClr val="tx1"/>
                </a:solidFill>
              </a:rPr>
              <a:t>for young women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80EB471-43F6-4614-B7E3-924116BBCD45}"/>
              </a:ext>
            </a:extLst>
          </p:cNvPr>
          <p:cNvSpPr/>
          <p:nvPr/>
        </p:nvSpPr>
        <p:spPr>
          <a:xfrm>
            <a:off x="1329179" y="3356385"/>
            <a:ext cx="6975835" cy="1272960"/>
          </a:xfrm>
          <a:prstGeom prst="rect">
            <a:avLst/>
          </a:prstGeom>
          <a:ln>
            <a:solidFill>
              <a:srgbClr val="215968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061" tIns="184061" rIns="184061" bIns="184061" numCol="1" spcCol="1270" anchor="ctr" anchorCtr="0">
            <a:noAutofit/>
          </a:bodyPr>
          <a:lstStyle/>
          <a:p>
            <a:pPr marL="0" lvl="0" indent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dirty="0">
                <a:solidFill>
                  <a:schemeClr val="tx1"/>
                </a:solidFill>
              </a:rPr>
              <a:t>Confirmed g</a:t>
            </a:r>
            <a:r>
              <a:rPr lang="en-US" sz="3200" kern="1200" dirty="0">
                <a:solidFill>
                  <a:schemeClr val="tx1"/>
                </a:solidFill>
              </a:rPr>
              <a:t>endered nature of HIV risk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95CB787-0038-4D7B-B76C-1A7BDAB2710F}"/>
              </a:ext>
            </a:extLst>
          </p:cNvPr>
          <p:cNvSpPr/>
          <p:nvPr/>
        </p:nvSpPr>
        <p:spPr>
          <a:xfrm>
            <a:off x="1329179" y="4943338"/>
            <a:ext cx="6975836" cy="1340259"/>
          </a:xfrm>
          <a:prstGeom prst="rect">
            <a:avLst/>
          </a:prstGeom>
          <a:ln>
            <a:solidFill>
              <a:srgbClr val="215968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061" tIns="184061" rIns="184061" bIns="184061" numCol="1" spcCol="1270" anchor="ctr" anchorCtr="0">
            <a:noAutofit/>
          </a:bodyPr>
          <a:lstStyle/>
          <a:p>
            <a:pPr marL="0" lvl="0" indent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Increased powerlessness predicted decreased condom use</a:t>
            </a:r>
            <a:endParaRPr lang="en-US" sz="3200" kern="1200" dirty="0">
              <a:solidFill>
                <a:schemeClr val="tx1"/>
              </a:solidFill>
            </a:endParaRPr>
          </a:p>
        </p:txBody>
      </p:sp>
      <p:sp>
        <p:nvSpPr>
          <p:cNvPr id="5" name="Hexagon 4">
            <a:extLst>
              <a:ext uri="{FF2B5EF4-FFF2-40B4-BE49-F238E27FC236}">
                <a16:creationId xmlns:a16="http://schemas.microsoft.com/office/drawing/2014/main" xmlns="" id="{5B996500-69BA-42AF-A216-A65131003A6E}"/>
              </a:ext>
            </a:extLst>
          </p:cNvPr>
          <p:cNvSpPr/>
          <p:nvPr/>
        </p:nvSpPr>
        <p:spPr>
          <a:xfrm>
            <a:off x="645735" y="1364446"/>
            <a:ext cx="895546" cy="684538"/>
          </a:xfrm>
          <a:prstGeom prst="hexagon">
            <a:avLst/>
          </a:prstGeom>
          <a:solidFill>
            <a:srgbClr val="21596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Raleway" panose="020B0503030101060003"/>
                <a:cs typeface="Raavi" panose="020B0502040204020203" pitchFamily="34" charset="0"/>
              </a:rPr>
              <a:t>1 </a:t>
            </a:r>
            <a:endParaRPr lang="en-US" dirty="0">
              <a:latin typeface="Raleway" panose="020B0503030101060003"/>
              <a:cs typeface="Raavi" panose="020B0502040204020203" pitchFamily="34" charset="0"/>
            </a:endParaRPr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xmlns="" id="{A8DE35D8-DB89-4A19-BEE1-C86D65C8CFC2}"/>
              </a:ext>
            </a:extLst>
          </p:cNvPr>
          <p:cNvSpPr/>
          <p:nvPr/>
        </p:nvSpPr>
        <p:spPr>
          <a:xfrm>
            <a:off x="645735" y="2975092"/>
            <a:ext cx="895546" cy="684538"/>
          </a:xfrm>
          <a:prstGeom prst="hexagon">
            <a:avLst/>
          </a:prstGeom>
          <a:solidFill>
            <a:srgbClr val="21596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Raleway" panose="020B0503030101060003"/>
                <a:cs typeface="Raavi" panose="020B0502040204020203" pitchFamily="34" charset="0"/>
              </a:rPr>
              <a:t>2 </a:t>
            </a:r>
            <a:endParaRPr lang="en-US" dirty="0">
              <a:latin typeface="Raleway" panose="020B0503030101060003"/>
              <a:cs typeface="Raavi" panose="020B0502040204020203" pitchFamily="34" charset="0"/>
            </a:endParaRPr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xmlns="" id="{D9F76E42-BFC4-45D5-9E6F-387E21DC9295}"/>
              </a:ext>
            </a:extLst>
          </p:cNvPr>
          <p:cNvSpPr/>
          <p:nvPr/>
        </p:nvSpPr>
        <p:spPr>
          <a:xfrm>
            <a:off x="645735" y="4629345"/>
            <a:ext cx="895546" cy="684538"/>
          </a:xfrm>
          <a:prstGeom prst="hexagon">
            <a:avLst/>
          </a:prstGeom>
          <a:solidFill>
            <a:srgbClr val="21596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Raleway" panose="020B0503030101060003"/>
                <a:cs typeface="Raavi" panose="020B0502040204020203" pitchFamily="34" charset="0"/>
              </a:rPr>
              <a:t>3 </a:t>
            </a:r>
            <a:endParaRPr lang="en-US" dirty="0">
              <a:latin typeface="Raleway" panose="020B0503030101060003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8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B27930-A68C-43A0-A95C-0F1358AF5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860" y="160336"/>
            <a:ext cx="801828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Implications and Future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178229-7EAD-41BC-B2CA-F8844DD9F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805" y="1600201"/>
            <a:ext cx="8540684" cy="4876013"/>
          </a:xfrm>
        </p:spPr>
        <p:txBody>
          <a:bodyPr>
            <a:normAutofit/>
          </a:bodyPr>
          <a:lstStyle/>
          <a:p>
            <a:r>
              <a:rPr lang="en-US" b="1" dirty="0" smtClean="0"/>
              <a:t>Research </a:t>
            </a:r>
            <a:r>
              <a:rPr lang="en-US" b="1" dirty="0"/>
              <a:t>I</a:t>
            </a:r>
            <a:r>
              <a:rPr lang="en-US" b="1" dirty="0" smtClean="0"/>
              <a:t>mplications</a:t>
            </a:r>
            <a:endParaRPr lang="en-US" b="1" dirty="0"/>
          </a:p>
          <a:p>
            <a:pPr lvl="1"/>
            <a:r>
              <a:rPr lang="en-US" dirty="0"/>
              <a:t>Specific needs of young women</a:t>
            </a:r>
          </a:p>
          <a:p>
            <a:pPr lvl="1"/>
            <a:r>
              <a:rPr lang="en-US" dirty="0"/>
              <a:t>IPV x HIV risk</a:t>
            </a:r>
          </a:p>
          <a:p>
            <a:pPr lvl="1"/>
            <a:r>
              <a:rPr lang="en-US" dirty="0"/>
              <a:t>Transgender and gender </a:t>
            </a:r>
            <a:r>
              <a:rPr lang="en-US"/>
              <a:t>non-conforming </a:t>
            </a:r>
            <a:r>
              <a:rPr lang="en-US" smtClean="0"/>
              <a:t>youth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Practice </a:t>
            </a:r>
            <a:r>
              <a:rPr lang="en-US" b="1" dirty="0" smtClean="0"/>
              <a:t>Implications</a:t>
            </a:r>
            <a:endParaRPr lang="en-US" b="1" dirty="0"/>
          </a:p>
          <a:p>
            <a:pPr lvl="1"/>
            <a:r>
              <a:rPr lang="en-US" dirty="0"/>
              <a:t>Need youth-informed programming for girls</a:t>
            </a:r>
          </a:p>
          <a:p>
            <a:pPr lvl="1"/>
            <a:r>
              <a:rPr lang="en-US" dirty="0"/>
              <a:t>Need structural change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8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245AAF1-E799-4FAC-886A-9FB94D26B8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61A5D35A-BF51-4C6F-A335-1447EDC525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Danielle Chiaramonte</a:t>
            </a:r>
          </a:p>
          <a:p>
            <a:r>
              <a:rPr lang="en-US" dirty="0"/>
              <a:t>chiaram1@msu.edu</a:t>
            </a:r>
          </a:p>
        </p:txBody>
      </p:sp>
    </p:spTree>
    <p:extLst>
      <p:ext uri="{BB962C8B-B14F-4D97-AF65-F5344CB8AC3E}">
        <p14:creationId xmlns:p14="http://schemas.microsoft.com/office/powerpoint/2010/main" val="103067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62E532-B64F-46C1-8400-C409E6252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2578482"/>
            <a:ext cx="804672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Gendered Powerlessness in at-risk adolescent and young adult women: </a:t>
            </a:r>
            <a:br>
              <a:rPr lang="en-US" dirty="0"/>
            </a:br>
            <a:r>
              <a:rPr lang="en-US" b="0" dirty="0"/>
              <a:t>An examination of condom use behavior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4130818-3F8E-4BF5-BFCC-26A72927B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809743"/>
            <a:ext cx="6400800" cy="1694752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Danielle Chiaramonte, MA</a:t>
            </a:r>
          </a:p>
          <a:p>
            <a:r>
              <a:rPr lang="en-US" dirty="0"/>
              <a:t>Michigan State University, USA</a:t>
            </a:r>
          </a:p>
          <a:p>
            <a:endParaRPr lang="en-US" dirty="0"/>
          </a:p>
          <a:p>
            <a:r>
              <a:rPr lang="en-US" dirty="0"/>
              <a:t>Robin Lin Miller, PhD, Kyung-Sook Lee, PhD, Cherrie B. Boyer, PhD, Trevor Strzyzykowski, Ignacio Acevedo-</a:t>
            </a:r>
            <a:r>
              <a:rPr lang="en-US" dirty="0" err="1"/>
              <a:t>Polakovich</a:t>
            </a:r>
            <a:r>
              <a:rPr lang="en-US" dirty="0"/>
              <a:t>, PhD, Jonathan M. Ellen, MD &amp; the Adolescent Medicine Trials Network for HIV/AIDS Interventions</a:t>
            </a:r>
          </a:p>
        </p:txBody>
      </p:sp>
    </p:spTree>
    <p:extLst>
      <p:ext uri="{BB962C8B-B14F-4D97-AF65-F5344CB8AC3E}">
        <p14:creationId xmlns:p14="http://schemas.microsoft.com/office/powerpoint/2010/main" val="211994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FE970F7-B518-4E71-ADB8-DABC85A84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860" y="101433"/>
            <a:ext cx="8018280" cy="11430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HIV among US Youth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9F5A5D46-4FB4-43AB-B3D7-73398458D968}"/>
              </a:ext>
            </a:extLst>
          </p:cNvPr>
          <p:cNvSpPr/>
          <p:nvPr/>
        </p:nvSpPr>
        <p:spPr>
          <a:xfrm>
            <a:off x="349749" y="2083431"/>
            <a:ext cx="1944950" cy="1069249"/>
          </a:xfrm>
          <a:prstGeom prst="roundRect">
            <a:avLst/>
          </a:prstGeom>
          <a:solidFill>
            <a:srgbClr val="21596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bg2"/>
                </a:solidFill>
              </a:rPr>
              <a:t>1 </a:t>
            </a:r>
            <a:r>
              <a:rPr lang="en-US" sz="4800" b="1" dirty="0">
                <a:solidFill>
                  <a:schemeClr val="bg2"/>
                </a:solidFill>
              </a:rPr>
              <a:t>in</a:t>
            </a:r>
            <a:r>
              <a:rPr lang="en-US" sz="6000" b="1" dirty="0">
                <a:solidFill>
                  <a:schemeClr val="bg2"/>
                </a:solidFill>
              </a:rPr>
              <a:t>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CF88B16-0994-45C8-B850-303C2F8ACA45}"/>
              </a:ext>
            </a:extLst>
          </p:cNvPr>
          <p:cNvSpPr txBox="1"/>
          <p:nvPr/>
        </p:nvSpPr>
        <p:spPr>
          <a:xfrm>
            <a:off x="2150345" y="2213622"/>
            <a:ext cx="65531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10253F"/>
                </a:solidFill>
                <a:latin typeface="Raleway" panose="020B0503030101060003"/>
              </a:rPr>
              <a:t>HIV infections occurs among youth (12-24)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46BC7DE-4B91-4BC1-8DD1-BB386A9B473D}"/>
              </a:ext>
            </a:extLst>
          </p:cNvPr>
          <p:cNvSpPr txBox="1"/>
          <p:nvPr/>
        </p:nvSpPr>
        <p:spPr>
          <a:xfrm>
            <a:off x="2470856" y="4556748"/>
            <a:ext cx="6553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0253F"/>
                </a:solidFill>
                <a:latin typeface="Raleway" panose="020B0503030101060003"/>
              </a:rPr>
              <a:t>Don’t know they are HIV infected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xmlns="" id="{F8547C8A-6010-4D23-9187-5AA23895BC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1570881"/>
              </p:ext>
            </p:extLst>
          </p:nvPr>
        </p:nvGraphicFramePr>
        <p:xfrm>
          <a:off x="0" y="3429000"/>
          <a:ext cx="2623959" cy="2442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945271B-30E6-4391-9829-FF66BEF0C332}"/>
              </a:ext>
            </a:extLst>
          </p:cNvPr>
          <p:cNvSpPr txBox="1"/>
          <p:nvPr/>
        </p:nvSpPr>
        <p:spPr>
          <a:xfrm>
            <a:off x="622802" y="4364495"/>
            <a:ext cx="1378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0253F"/>
                </a:solidFill>
                <a:latin typeface="Raleway" panose="020B0503030101060003"/>
              </a:rPr>
              <a:t>60%</a:t>
            </a:r>
          </a:p>
        </p:txBody>
      </p:sp>
    </p:spTree>
    <p:extLst>
      <p:ext uri="{BB962C8B-B14F-4D97-AF65-F5344CB8AC3E}">
        <p14:creationId xmlns:p14="http://schemas.microsoft.com/office/powerpoint/2010/main" val="166675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8D9F105-C161-46D5-9E2B-CC81F146A2FF}"/>
              </a:ext>
            </a:extLst>
          </p:cNvPr>
          <p:cNvSpPr txBox="1"/>
          <p:nvPr/>
        </p:nvSpPr>
        <p:spPr>
          <a:xfrm>
            <a:off x="7541536" y="5727185"/>
            <a:ext cx="1720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CDC, 2018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xmlns="" id="{C28AFAD7-F96D-4497-BA56-56F8FC7C1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860" y="160521"/>
            <a:ext cx="8018280" cy="11430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HIV among US Youth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xmlns="" id="{C1E51437-4F8F-4851-A544-568EBB5067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6881019"/>
              </p:ext>
            </p:extLst>
          </p:nvPr>
        </p:nvGraphicFramePr>
        <p:xfrm>
          <a:off x="159968" y="1303521"/>
          <a:ext cx="8343009" cy="5012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ight Brace 1">
            <a:extLst>
              <a:ext uri="{FF2B5EF4-FFF2-40B4-BE49-F238E27FC236}">
                <a16:creationId xmlns:a16="http://schemas.microsoft.com/office/drawing/2014/main" xmlns="" id="{FF3437E6-9ABB-428F-A5A8-D280053449F1}"/>
              </a:ext>
            </a:extLst>
          </p:cNvPr>
          <p:cNvSpPr/>
          <p:nvPr/>
        </p:nvSpPr>
        <p:spPr>
          <a:xfrm>
            <a:off x="8066963" y="1555423"/>
            <a:ext cx="669303" cy="1979629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xmlns="" id="{421C1DBC-30A9-4A96-A573-193A302DC4DA}"/>
              </a:ext>
            </a:extLst>
          </p:cNvPr>
          <p:cNvSpPr/>
          <p:nvPr/>
        </p:nvSpPr>
        <p:spPr>
          <a:xfrm>
            <a:off x="5146225" y="4024555"/>
            <a:ext cx="669303" cy="1979629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D088E6-1CD8-4010-A7D7-80E96432E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860" y="0"/>
            <a:ext cx="8018280" cy="11430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Theory of Gender and Power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598C1380-9729-415D-AA80-3D3EDF50FD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771115"/>
              </p:ext>
            </p:extLst>
          </p:nvPr>
        </p:nvGraphicFramePr>
        <p:xfrm>
          <a:off x="562158" y="1688977"/>
          <a:ext cx="8016875" cy="4188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293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3226A2-374F-4CFF-BE07-C5DD8DA226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CA0490-1CA2-4ABD-A992-5CBAD225F5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06C384-C1E4-4FAE-BD92-E920DDB2A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C9FA3D-B2FD-4BB9-9340-60CACD340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8EEF15-614E-4ACA-B412-0DEDFA364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AB7965-8A7C-431C-A73A-4E6BA1404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18A982-9778-4308-9734-37604F381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CB5BA6-E985-4F08-86F2-87BCA00C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464" y="34374"/>
            <a:ext cx="6681319" cy="11430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Current Study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xmlns="" id="{C8278757-D9FE-49E9-B884-081AC23423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760996"/>
              </p:ext>
            </p:extLst>
          </p:nvPr>
        </p:nvGraphicFramePr>
        <p:xfrm>
          <a:off x="1020932" y="1841500"/>
          <a:ext cx="7734505" cy="4505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Hexagon 7">
            <a:extLst>
              <a:ext uri="{FF2B5EF4-FFF2-40B4-BE49-F238E27FC236}">
                <a16:creationId xmlns:a16="http://schemas.microsoft.com/office/drawing/2014/main" xmlns="" id="{C7738403-E1A2-4DFD-9374-14151A37712B}"/>
              </a:ext>
            </a:extLst>
          </p:cNvPr>
          <p:cNvSpPr/>
          <p:nvPr/>
        </p:nvSpPr>
        <p:spPr>
          <a:xfrm>
            <a:off x="197962" y="1499231"/>
            <a:ext cx="895546" cy="684538"/>
          </a:xfrm>
          <a:prstGeom prst="hexagon">
            <a:avLst/>
          </a:prstGeom>
          <a:solidFill>
            <a:srgbClr val="21596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Raleway" panose="020B0503030101060003"/>
                <a:cs typeface="Raavi" panose="020B0502040204020203" pitchFamily="34" charset="0"/>
              </a:rPr>
              <a:t>1 </a:t>
            </a:r>
            <a:endParaRPr lang="en-US" dirty="0">
              <a:latin typeface="Raleway" panose="020B0503030101060003"/>
              <a:cs typeface="Raavi" panose="020B0502040204020203" pitchFamily="34" charset="0"/>
            </a:endParaRP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xmlns="" id="{A8D9EBBB-AB59-4924-868D-6CD11B6835A6}"/>
              </a:ext>
            </a:extLst>
          </p:cNvPr>
          <p:cNvSpPr/>
          <p:nvPr/>
        </p:nvSpPr>
        <p:spPr>
          <a:xfrm>
            <a:off x="125386" y="3606117"/>
            <a:ext cx="895546" cy="684538"/>
          </a:xfrm>
          <a:prstGeom prst="hexagon">
            <a:avLst/>
          </a:prstGeom>
          <a:solidFill>
            <a:srgbClr val="21596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Raleway" panose="020B0503030101060003"/>
                <a:cs typeface="Raavi" panose="020B0502040204020203" pitchFamily="34" charset="0"/>
              </a:rPr>
              <a:t>2</a:t>
            </a:r>
            <a:endParaRPr lang="en-US" dirty="0">
              <a:latin typeface="Raleway" panose="020B0503030101060003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80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564492-6666-4080-89EE-5F8F3A421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0B82FFF-7778-4B9C-91AC-8661D7418C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6664B67-2D48-48AB-936A-6F02688F6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4B4C6D-94A3-445D-8CBD-F8EC9BB2C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59D64A-AABE-4E85-BD74-908F2CBC8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860" y="160336"/>
            <a:ext cx="8018280" cy="11430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Methods</a:t>
            </a:r>
          </a:p>
        </p:txBody>
      </p:sp>
      <p:graphicFrame>
        <p:nvGraphicFramePr>
          <p:cNvPr id="4" name="Content Placeholder 9">
            <a:extLst>
              <a:ext uri="{FF2B5EF4-FFF2-40B4-BE49-F238E27FC236}">
                <a16:creationId xmlns:a16="http://schemas.microsoft.com/office/drawing/2014/main" xmlns="" id="{8B3350DE-1D33-47F6-88B4-1B856E33A2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0477402"/>
              </p:ext>
            </p:extLst>
          </p:nvPr>
        </p:nvGraphicFramePr>
        <p:xfrm>
          <a:off x="882601" y="1494456"/>
          <a:ext cx="7845643" cy="4632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469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6CB014-E7EE-4C0E-AB63-00A1E732A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F42CC5-6B9C-47AC-B31C-7223771D7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F14FAF-5FAF-40E6-B3C4-C8A1FC7F5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1094BE-EA3C-4714-9549-C8356D146B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B0801069-7203-4CC6-8962-1B0D6BD6C3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607102"/>
              </p:ext>
            </p:extLst>
          </p:nvPr>
        </p:nvGraphicFramePr>
        <p:xfrm>
          <a:off x="352781" y="1311932"/>
          <a:ext cx="840472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xmlns="" id="{E6572E89-CE1D-4CD6-A10A-8955F56BE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860" y="172862"/>
            <a:ext cx="8018280" cy="949373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29974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1D634C0A-D808-44ED-A62A-71F5CE4AD0E5}"/>
              </a:ext>
            </a:extLst>
          </p:cNvPr>
          <p:cNvGrpSpPr/>
          <p:nvPr/>
        </p:nvGrpSpPr>
        <p:grpSpPr>
          <a:xfrm>
            <a:off x="1181864" y="1311932"/>
            <a:ext cx="7012370" cy="1301245"/>
            <a:chOff x="1181864" y="1311932"/>
            <a:chExt cx="7012370" cy="130124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77F4460A-F914-43D6-8513-99B8AC414404}"/>
                </a:ext>
              </a:extLst>
            </p:cNvPr>
            <p:cNvSpPr/>
            <p:nvPr/>
          </p:nvSpPr>
          <p:spPr>
            <a:xfrm>
              <a:off x="1181864" y="1313532"/>
              <a:ext cx="1753093" cy="1299645"/>
            </a:xfrm>
            <a:custGeom>
              <a:avLst/>
              <a:gdLst>
                <a:gd name="connsiteX0" fmla="*/ 0 w 1753092"/>
                <a:gd name="connsiteY0" fmla="*/ 455174 h 1299644"/>
                <a:gd name="connsiteX1" fmla="*/ 844055 w 1753092"/>
                <a:gd name="connsiteY1" fmla="*/ 455174 h 1299644"/>
                <a:gd name="connsiteX2" fmla="*/ 844055 w 1753092"/>
                <a:gd name="connsiteY2" fmla="*/ 194947 h 1299644"/>
                <a:gd name="connsiteX3" fmla="*/ 746582 w 1753092"/>
                <a:gd name="connsiteY3" fmla="*/ 194947 h 1299644"/>
                <a:gd name="connsiteX4" fmla="*/ 876546 w 1753092"/>
                <a:gd name="connsiteY4" fmla="*/ 0 h 1299644"/>
                <a:gd name="connsiteX5" fmla="*/ 1006510 w 1753092"/>
                <a:gd name="connsiteY5" fmla="*/ 194947 h 1299644"/>
                <a:gd name="connsiteX6" fmla="*/ 909037 w 1753092"/>
                <a:gd name="connsiteY6" fmla="*/ 194947 h 1299644"/>
                <a:gd name="connsiteX7" fmla="*/ 909037 w 1753092"/>
                <a:gd name="connsiteY7" fmla="*/ 455174 h 1299644"/>
                <a:gd name="connsiteX8" fmla="*/ 1753092 w 1753092"/>
                <a:gd name="connsiteY8" fmla="*/ 455174 h 1299644"/>
                <a:gd name="connsiteX9" fmla="*/ 1753092 w 1753092"/>
                <a:gd name="connsiteY9" fmla="*/ 1299644 h 1299644"/>
                <a:gd name="connsiteX10" fmla="*/ 0 w 1753092"/>
                <a:gd name="connsiteY10" fmla="*/ 1299644 h 1299644"/>
                <a:gd name="connsiteX11" fmla="*/ 0 w 1753092"/>
                <a:gd name="connsiteY11" fmla="*/ 455174 h 1299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53092" h="1299644">
                  <a:moveTo>
                    <a:pt x="1753092" y="844470"/>
                  </a:moveTo>
                  <a:lnTo>
                    <a:pt x="909037" y="844470"/>
                  </a:lnTo>
                  <a:lnTo>
                    <a:pt x="909037" y="1104697"/>
                  </a:lnTo>
                  <a:lnTo>
                    <a:pt x="1006510" y="1104697"/>
                  </a:lnTo>
                  <a:lnTo>
                    <a:pt x="876546" y="1299644"/>
                  </a:lnTo>
                  <a:lnTo>
                    <a:pt x="746582" y="1104697"/>
                  </a:lnTo>
                  <a:lnTo>
                    <a:pt x="844055" y="1104697"/>
                  </a:lnTo>
                  <a:lnTo>
                    <a:pt x="844055" y="844470"/>
                  </a:lnTo>
                  <a:lnTo>
                    <a:pt x="0" y="844470"/>
                  </a:lnTo>
                  <a:lnTo>
                    <a:pt x="0" y="0"/>
                  </a:lnTo>
                  <a:lnTo>
                    <a:pt x="1753092" y="0"/>
                  </a:lnTo>
                  <a:lnTo>
                    <a:pt x="1753092" y="844470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4681519"/>
                <a:satOff val="-5839"/>
                <a:lumOff val="1373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681" tIns="227584" rIns="124680" bIns="682461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kern="1200" dirty="0"/>
                <a:t>Step 1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14F5D571-D2A4-4C9E-99A1-520425A55B76}"/>
                </a:ext>
              </a:extLst>
            </p:cNvPr>
            <p:cNvSpPr/>
            <p:nvPr/>
          </p:nvSpPr>
          <p:spPr>
            <a:xfrm>
              <a:off x="2934957" y="1311932"/>
              <a:ext cx="5259277" cy="844768"/>
            </a:xfrm>
            <a:custGeom>
              <a:avLst/>
              <a:gdLst>
                <a:gd name="connsiteX0" fmla="*/ 0 w 5259277"/>
                <a:gd name="connsiteY0" fmla="*/ 0 h 844768"/>
                <a:gd name="connsiteX1" fmla="*/ 5259277 w 5259277"/>
                <a:gd name="connsiteY1" fmla="*/ 0 h 844768"/>
                <a:gd name="connsiteX2" fmla="*/ 5259277 w 5259277"/>
                <a:gd name="connsiteY2" fmla="*/ 844768 h 844768"/>
                <a:gd name="connsiteX3" fmla="*/ 0 w 5259277"/>
                <a:gd name="connsiteY3" fmla="*/ 844768 h 844768"/>
                <a:gd name="connsiteX4" fmla="*/ 0 w 5259277"/>
                <a:gd name="connsiteY4" fmla="*/ 0 h 84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59277" h="844768">
                  <a:moveTo>
                    <a:pt x="0" y="0"/>
                  </a:moveTo>
                  <a:lnTo>
                    <a:pt x="5259277" y="0"/>
                  </a:lnTo>
                  <a:lnTo>
                    <a:pt x="5259277" y="844768"/>
                  </a:lnTo>
                  <a:lnTo>
                    <a:pt x="0" y="84476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5025821"/>
                <a:satOff val="-4378"/>
                <a:lumOff val="-6"/>
                <a:alphaOff val="0"/>
              </a:schemeClr>
            </a:lnRef>
            <a:fillRef idx="1">
              <a:schemeClr val="accent2">
                <a:tint val="40000"/>
                <a:alpha val="90000"/>
                <a:hueOff val="5025821"/>
                <a:satOff val="-4378"/>
                <a:lumOff val="-6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5025821"/>
                <a:satOff val="-4378"/>
                <a:lumOff val="-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3" tIns="355600" rIns="106683" bIns="35560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/>
                <a:t>EFA</a:t>
              </a:r>
              <a:r>
                <a:rPr lang="en-US" sz="2800" kern="1200" dirty="0"/>
                <a:t> – Calibration Sample (n=551)</a:t>
              </a:r>
            </a:p>
          </p:txBody>
        </p: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E6572E89-CE1D-4CD6-A10A-8955F56BE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860" y="160336"/>
            <a:ext cx="8018280" cy="949373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Results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C8E2996-DD69-4478-BFF9-796E1E93B300}"/>
              </a:ext>
            </a:extLst>
          </p:cNvPr>
          <p:cNvSpPr/>
          <p:nvPr/>
        </p:nvSpPr>
        <p:spPr>
          <a:xfrm>
            <a:off x="327223" y="2884371"/>
            <a:ext cx="4064037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indicators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3-factor solution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model fit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Content Placeholder 3">
            <a:extLst>
              <a:ext uri="{FF2B5EF4-FFF2-40B4-BE49-F238E27FC236}">
                <a16:creationId xmlns:a16="http://schemas.microsoft.com/office/drawing/2014/main" xmlns="" id="{D7B90CCD-A544-4372-8FE5-0869EFF84F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34421"/>
              </p:ext>
            </p:extLst>
          </p:nvPr>
        </p:nvGraphicFramePr>
        <p:xfrm>
          <a:off x="3968496" y="2569402"/>
          <a:ext cx="4939721" cy="2976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536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</p:bld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20</TotalTime>
  <Words>347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Raavi</vt:lpstr>
      <vt:lpstr>Raleway</vt:lpstr>
      <vt:lpstr>Roboto</vt:lpstr>
      <vt:lpstr>Symbol</vt:lpstr>
      <vt:lpstr>Times New Roman</vt:lpstr>
      <vt:lpstr>AIDS 2016_Template</vt:lpstr>
      <vt:lpstr>PowerPoint Presentation</vt:lpstr>
      <vt:lpstr>Gendered Powerlessness in at-risk adolescent and young adult women:  An examination of condom use behavior</vt:lpstr>
      <vt:lpstr>HIV among US Youth </vt:lpstr>
      <vt:lpstr>HIV among US Youth</vt:lpstr>
      <vt:lpstr>Theory of Gender and Power</vt:lpstr>
      <vt:lpstr>Current Study</vt:lpstr>
      <vt:lpstr>Methods</vt:lpstr>
      <vt:lpstr>Analysis</vt:lpstr>
      <vt:lpstr>Results</vt:lpstr>
      <vt:lpstr>Results</vt:lpstr>
      <vt:lpstr>Results</vt:lpstr>
      <vt:lpstr>Results</vt:lpstr>
      <vt:lpstr>Results</vt:lpstr>
      <vt:lpstr>Discussion</vt:lpstr>
      <vt:lpstr>Implications and Future Directions</vt:lpstr>
      <vt:lpstr>Thank you!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Saal</cp:lastModifiedBy>
  <cp:revision>118</cp:revision>
  <cp:lastPrinted>2017-01-16T15:31:13Z</cp:lastPrinted>
  <dcterms:created xsi:type="dcterms:W3CDTF">2017-01-13T09:09:35Z</dcterms:created>
  <dcterms:modified xsi:type="dcterms:W3CDTF">2018-07-25T07:54:02Z</dcterms:modified>
</cp:coreProperties>
</file>